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6" r:id="rId2"/>
    <p:sldId id="257" r:id="rId3"/>
    <p:sldId id="272" r:id="rId4"/>
    <p:sldId id="273" r:id="rId5"/>
    <p:sldId id="285" r:id="rId6"/>
    <p:sldId id="274" r:id="rId7"/>
    <p:sldId id="275" r:id="rId8"/>
    <p:sldId id="276" r:id="rId9"/>
    <p:sldId id="277" r:id="rId10"/>
    <p:sldId id="278" r:id="rId11"/>
    <p:sldId id="279" r:id="rId12"/>
    <p:sldId id="280" r:id="rId13"/>
    <p:sldId id="291" r:id="rId14"/>
    <p:sldId id="282" r:id="rId15"/>
    <p:sldId id="281" r:id="rId16"/>
    <p:sldId id="283" r:id="rId17"/>
    <p:sldId id="268" r:id="rId18"/>
    <p:sldId id="286" r:id="rId19"/>
    <p:sldId id="267" r:id="rId20"/>
    <p:sldId id="292" r:id="rId21"/>
    <p:sldId id="270" r:id="rId22"/>
    <p:sldId id="271" r:id="rId23"/>
    <p:sldId id="260" r:id="rId24"/>
    <p:sldId id="261" r:id="rId25"/>
    <p:sldId id="262" r:id="rId26"/>
    <p:sldId id="263" r:id="rId27"/>
    <p:sldId id="264" r:id="rId28"/>
    <p:sldId id="293" r:id="rId29"/>
    <p:sldId id="265" r:id="rId30"/>
    <p:sldId id="269" r:id="rId31"/>
    <p:sldId id="294" r:id="rId32"/>
    <p:sldId id="296" r:id="rId33"/>
    <p:sldId id="297" r:id="rId34"/>
    <p:sldId id="26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57" autoAdjust="0"/>
  </p:normalViewPr>
  <p:slideViewPr>
    <p:cSldViewPr snapToGrid="0" snapToObjects="1">
      <p:cViewPr varScale="1">
        <p:scale>
          <a:sx n="92" d="100"/>
          <a:sy n="92" d="100"/>
        </p:scale>
        <p:origin x="-7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CA0D2C-66EB-B34F-95FD-A9758B0B0FB3}" type="datetimeFigureOut">
              <a:rPr lang="en-US" smtClean="0"/>
              <a:t>7/11/19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F8B481-DB37-5241-A97E-4FA720997075}" type="slidenum">
              <a:rPr lang="en-US" smtClean="0"/>
              <a:t>‹#›</a:t>
            </a:fld>
            <a:endParaRPr lang="en-US"/>
          </a:p>
        </p:txBody>
      </p:sp>
    </p:spTree>
    <p:extLst>
      <p:ext uri="{BB962C8B-B14F-4D97-AF65-F5344CB8AC3E}">
        <p14:creationId xmlns:p14="http://schemas.microsoft.com/office/powerpoint/2010/main" val="3351501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in Diagnosis and significant value in Diagnosis</a:t>
            </a:r>
          </a:p>
          <a:p>
            <a:r>
              <a:rPr lang="en-US" sz="1200" b="0" i="0" u="none" strike="noStrike" kern="1200" baseline="0" dirty="0" smtClean="0">
                <a:solidFill>
                  <a:schemeClr val="tx1"/>
                </a:solidFill>
                <a:latin typeface="+mn-lt"/>
                <a:ea typeface="+mn-ea"/>
                <a:cs typeface="+mn-cs"/>
              </a:rPr>
              <a:t>Modern imaging capabilities permit robust noninvasive evaluation of the obstructed biliary tree.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Differentiation of benign and malignant causes of bile duct obstruction is essential because treatments are different.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Type 1L  involve the common hepatic duct but do not extend into the confluence. This pattern is functionally equivalent to a low bile</a:t>
            </a:r>
          </a:p>
          <a:p>
            <a:r>
              <a:rPr lang="en-US" sz="1200" b="0" i="0" u="none" strike="noStrike" kern="1200" baseline="0" dirty="0" smtClean="0">
                <a:solidFill>
                  <a:schemeClr val="tx1"/>
                </a:solidFill>
                <a:latin typeface="+mn-lt"/>
                <a:ea typeface="+mn-ea"/>
                <a:cs typeface="+mn-cs"/>
              </a:rPr>
              <a:t>duct obstruction in that it can be treated with a single catheter or stent from either a right- or left-sided approach.</a:t>
            </a:r>
          </a:p>
          <a:p>
            <a:r>
              <a:rPr lang="en-US" sz="1200" b="0" i="0" u="none" strike="noStrike" kern="1200" baseline="0" dirty="0" smtClean="0">
                <a:solidFill>
                  <a:schemeClr val="tx1"/>
                </a:solidFill>
                <a:latin typeface="+mn-lt"/>
                <a:ea typeface="+mn-ea"/>
                <a:cs typeface="+mn-cs"/>
              </a:rPr>
              <a:t>Type 2 obstructions isolate the right and left hepatic ducts from each other. Complete drainage of such obstructions</a:t>
            </a:r>
          </a:p>
          <a:p>
            <a:r>
              <a:rPr lang="en-US" sz="1200" b="0" i="0" u="none" strike="noStrike" kern="1200" baseline="0" dirty="0" smtClean="0">
                <a:solidFill>
                  <a:schemeClr val="tx1"/>
                </a:solidFill>
                <a:latin typeface="+mn-lt"/>
                <a:ea typeface="+mn-ea"/>
                <a:cs typeface="+mn-cs"/>
              </a:rPr>
              <a:t>can be accomplished by placement of a right-to-left (or </a:t>
            </a:r>
            <a:r>
              <a:rPr lang="en-US" sz="1200" b="0" i="0" u="none" strike="noStrike" kern="1200" baseline="0" dirty="0" err="1" smtClean="0">
                <a:solidFill>
                  <a:schemeClr val="tx1"/>
                </a:solidFill>
                <a:latin typeface="+mn-lt"/>
                <a:ea typeface="+mn-ea"/>
                <a:cs typeface="+mn-cs"/>
              </a:rPr>
              <a:t>leftto</a:t>
            </a:r>
            <a:r>
              <a:rPr lang="en-US" sz="1200" b="0" i="0" u="none" strike="noStrike" kern="1200" baseline="0" dirty="0" smtClean="0">
                <a:solidFill>
                  <a:schemeClr val="tx1"/>
                </a:solidFill>
                <a:latin typeface="+mn-lt"/>
                <a:ea typeface="+mn-ea"/>
                <a:cs typeface="+mn-cs"/>
              </a:rPr>
              <a:t>- right) external biliary drainage catheter, placement of bilateral internal-external biliary drainage catheters, or placement of metallic stents in either a Y or T configuration.</a:t>
            </a:r>
          </a:p>
          <a:p>
            <a:r>
              <a:rPr lang="en-US" sz="1200" b="0" i="0" u="none" strike="noStrike" kern="1200" baseline="0" dirty="0" smtClean="0">
                <a:solidFill>
                  <a:schemeClr val="tx1"/>
                </a:solidFill>
                <a:latin typeface="+mn-lt"/>
                <a:ea typeface="+mn-ea"/>
                <a:cs typeface="+mn-cs"/>
              </a:rPr>
              <a:t>In type 3 obstructions, disease extends into either the left</a:t>
            </a:r>
          </a:p>
          <a:p>
            <a:r>
              <a:rPr lang="en-US" sz="1200" b="0" i="0" u="none" strike="noStrike" kern="1200" baseline="0" dirty="0" smtClean="0">
                <a:solidFill>
                  <a:schemeClr val="tx1"/>
                </a:solidFill>
                <a:latin typeface="+mn-lt"/>
                <a:ea typeface="+mn-ea"/>
                <a:cs typeface="+mn-cs"/>
              </a:rPr>
              <a:t>or right hepatic duct, producing </a:t>
            </a:r>
            <a:r>
              <a:rPr lang="en-US" sz="1200" b="0" i="0" u="none" strike="noStrike" kern="1200" baseline="0" dirty="0" err="1" smtClean="0">
                <a:solidFill>
                  <a:schemeClr val="tx1"/>
                </a:solidFill>
                <a:latin typeface="+mn-lt"/>
                <a:ea typeface="+mn-ea"/>
                <a:cs typeface="+mn-cs"/>
              </a:rPr>
              <a:t>sectoral</a:t>
            </a:r>
            <a:r>
              <a:rPr lang="en-US" sz="1200" b="0" i="0" u="none" strike="noStrike" kern="1200" baseline="0" dirty="0" smtClean="0">
                <a:solidFill>
                  <a:schemeClr val="tx1"/>
                </a:solidFill>
                <a:latin typeface="+mn-lt"/>
                <a:ea typeface="+mn-ea"/>
                <a:cs typeface="+mn-cs"/>
              </a:rPr>
              <a:t> or segmental isolations.</a:t>
            </a:r>
          </a:p>
          <a:p>
            <a:r>
              <a:rPr lang="en-US" sz="1200" b="0" i="0" u="none" strike="noStrike" kern="1200" baseline="0" dirty="0" smtClean="0">
                <a:solidFill>
                  <a:schemeClr val="tx1"/>
                </a:solidFill>
                <a:latin typeface="+mn-lt"/>
                <a:ea typeface="+mn-ea"/>
                <a:cs typeface="+mn-cs"/>
              </a:rPr>
              <a:t>Complete drainage of either the left (type 3A) or right</a:t>
            </a:r>
          </a:p>
          <a:p>
            <a:r>
              <a:rPr lang="en-US" sz="1200" b="0" i="0" u="none" strike="noStrike" kern="1200" baseline="0" dirty="0" smtClean="0">
                <a:solidFill>
                  <a:schemeClr val="tx1"/>
                </a:solidFill>
                <a:latin typeface="+mn-lt"/>
                <a:ea typeface="+mn-ea"/>
                <a:cs typeface="+mn-cs"/>
              </a:rPr>
              <a:t>(type 3B) </a:t>
            </a:r>
            <a:r>
              <a:rPr lang="en-US" sz="1200" b="0" i="0" u="none" strike="noStrike" kern="1200" baseline="0" dirty="0" err="1" smtClean="0">
                <a:solidFill>
                  <a:schemeClr val="tx1"/>
                </a:solidFill>
                <a:latin typeface="+mn-lt"/>
                <a:ea typeface="+mn-ea"/>
                <a:cs typeface="+mn-cs"/>
              </a:rPr>
              <a:t>hemiliver</a:t>
            </a:r>
            <a:r>
              <a:rPr lang="en-US" sz="1200" b="0" i="0" u="none" strike="noStrike" kern="1200" baseline="0" dirty="0" smtClean="0">
                <a:solidFill>
                  <a:schemeClr val="tx1"/>
                </a:solidFill>
                <a:latin typeface="+mn-lt"/>
                <a:ea typeface="+mn-ea"/>
                <a:cs typeface="+mn-cs"/>
              </a:rPr>
              <a:t> can be accomplished using a single</a:t>
            </a:r>
          </a:p>
          <a:p>
            <a:r>
              <a:rPr lang="en-US" sz="1200" b="0" i="0" u="none" strike="noStrike" kern="1200" baseline="0" dirty="0" smtClean="0">
                <a:solidFill>
                  <a:schemeClr val="tx1"/>
                </a:solidFill>
                <a:latin typeface="+mn-lt"/>
                <a:ea typeface="+mn-ea"/>
                <a:cs typeface="+mn-cs"/>
              </a:rPr>
              <a:t>catheter or stent; drainage of more liver parenchyma would</a:t>
            </a:r>
          </a:p>
          <a:p>
            <a:r>
              <a:rPr lang="en-US" sz="1200" b="0" i="0" u="none" strike="noStrike" kern="1200" baseline="0" dirty="0" smtClean="0">
                <a:solidFill>
                  <a:schemeClr val="tx1"/>
                </a:solidFill>
                <a:latin typeface="+mn-lt"/>
                <a:ea typeface="+mn-ea"/>
                <a:cs typeface="+mn-cs"/>
              </a:rPr>
              <a:t>require additional drains or stents. Type 4 obstructions</a:t>
            </a:r>
          </a:p>
          <a:p>
            <a:r>
              <a:rPr lang="en-US" sz="1200" b="0" i="0" u="none" strike="noStrike" kern="1200" baseline="0" dirty="0" smtClean="0">
                <a:solidFill>
                  <a:schemeClr val="tx1"/>
                </a:solidFill>
                <a:latin typeface="+mn-lt"/>
                <a:ea typeface="+mn-ea"/>
                <a:cs typeface="+mn-cs"/>
              </a:rPr>
              <a:t>extend into both left and right hepatic ducts and/or into</a:t>
            </a:r>
          </a:p>
          <a:p>
            <a:r>
              <a:rPr lang="en-US" sz="1200" b="0" i="0" u="none" strike="noStrike" kern="1200" baseline="0" dirty="0" smtClean="0">
                <a:solidFill>
                  <a:schemeClr val="tx1"/>
                </a:solidFill>
                <a:latin typeface="+mn-lt"/>
                <a:ea typeface="+mn-ea"/>
                <a:cs typeface="+mn-cs"/>
              </a:rPr>
              <a:t>segmental bile ducts, creating multiple intrahepatic biliary</a:t>
            </a:r>
          </a:p>
          <a:p>
            <a:r>
              <a:rPr lang="en-US" sz="1200" b="0" i="0" u="none" strike="noStrike" kern="1200" baseline="0" dirty="0" smtClean="0">
                <a:solidFill>
                  <a:schemeClr val="tx1"/>
                </a:solidFill>
                <a:latin typeface="+mn-lt"/>
                <a:ea typeface="+mn-ea"/>
                <a:cs typeface="+mn-cs"/>
              </a:rPr>
              <a:t>isolations. For patients with this type of obstruction, the</a:t>
            </a:r>
          </a:p>
          <a:p>
            <a:r>
              <a:rPr lang="en-US" sz="1200" b="0" i="0" u="none" strike="noStrike" kern="1200" baseline="0" dirty="0" smtClean="0">
                <a:solidFill>
                  <a:schemeClr val="tx1"/>
                </a:solidFill>
                <a:latin typeface="+mn-lt"/>
                <a:ea typeface="+mn-ea"/>
                <a:cs typeface="+mn-cs"/>
              </a:rPr>
              <a:t>appropriateness and type of biliary drainage should be carefully</a:t>
            </a:r>
          </a:p>
          <a:p>
            <a:r>
              <a:rPr lang="en-US" sz="1200" b="0" i="0" u="none" strike="noStrike" kern="1200" baseline="0" dirty="0" smtClean="0">
                <a:solidFill>
                  <a:schemeClr val="tx1"/>
                </a:solidFill>
                <a:latin typeface="+mn-lt"/>
                <a:ea typeface="+mn-ea"/>
                <a:cs typeface="+mn-cs"/>
              </a:rPr>
              <a:t>considered on a case-by-case basis in view of the indication,</a:t>
            </a:r>
          </a:p>
          <a:p>
            <a:r>
              <a:rPr lang="en-US" sz="1200" b="0" i="0" u="none" strike="noStrike" kern="1200" baseline="0" dirty="0" smtClean="0">
                <a:solidFill>
                  <a:schemeClr val="tx1"/>
                </a:solidFill>
                <a:latin typeface="+mn-lt"/>
                <a:ea typeface="+mn-ea"/>
                <a:cs typeface="+mn-cs"/>
              </a:rPr>
              <a:t>likelihood of success in achieving the desired clinical</a:t>
            </a:r>
          </a:p>
          <a:p>
            <a:r>
              <a:rPr lang="en-US" sz="1200" b="0" i="0" u="none" strike="noStrike" kern="1200" baseline="0" dirty="0" smtClean="0">
                <a:solidFill>
                  <a:schemeClr val="tx1"/>
                </a:solidFill>
                <a:latin typeface="+mn-lt"/>
                <a:ea typeface="+mn-ea"/>
                <a:cs typeface="+mn-cs"/>
              </a:rPr>
              <a:t>endpoint, and potential attendant complications. Complete</a:t>
            </a:r>
          </a:p>
          <a:p>
            <a:r>
              <a:rPr lang="en-US" sz="1200" b="0" i="0" u="none" strike="noStrike" kern="1200" baseline="0" dirty="0" smtClean="0">
                <a:solidFill>
                  <a:schemeClr val="tx1"/>
                </a:solidFill>
                <a:latin typeface="+mn-lt"/>
                <a:ea typeface="+mn-ea"/>
                <a:cs typeface="+mn-cs"/>
              </a:rPr>
              <a:t>biliary drainage cannot usually be obtained for patients</a:t>
            </a:r>
          </a:p>
          <a:p>
            <a:r>
              <a:rPr lang="en-US" sz="1200" b="0" i="0" u="none" strike="noStrike" kern="1200" baseline="0" dirty="0" smtClean="0">
                <a:solidFill>
                  <a:schemeClr val="tx1"/>
                </a:solidFill>
                <a:latin typeface="+mn-lt"/>
                <a:ea typeface="+mn-ea"/>
                <a:cs typeface="+mn-cs"/>
              </a:rPr>
              <a:t>with such advanced disease.</a:t>
            </a:r>
            <a:endParaRPr lang="en-US" dirty="0" smtClean="0"/>
          </a:p>
          <a:p>
            <a:endParaRPr lang="en-US" dirty="0"/>
          </a:p>
        </p:txBody>
      </p:sp>
      <p:sp>
        <p:nvSpPr>
          <p:cNvPr id="4" name="Slide Number Placeholder 3"/>
          <p:cNvSpPr>
            <a:spLocks noGrp="1"/>
          </p:cNvSpPr>
          <p:nvPr>
            <p:ph type="sldNum" sz="quarter" idx="10"/>
          </p:nvPr>
        </p:nvSpPr>
        <p:spPr/>
        <p:txBody>
          <a:bodyPr/>
          <a:lstStyle/>
          <a:p>
            <a:fld id="{EDF8B481-DB37-5241-A97E-4FA720997075}" type="slidenum">
              <a:rPr lang="en-US" smtClean="0"/>
              <a:t>3</a:t>
            </a:fld>
            <a:endParaRPr lang="en-US"/>
          </a:p>
        </p:txBody>
      </p:sp>
    </p:spTree>
    <p:extLst>
      <p:ext uri="{BB962C8B-B14F-4D97-AF65-F5344CB8AC3E}">
        <p14:creationId xmlns:p14="http://schemas.microsoft.com/office/powerpoint/2010/main" val="115599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Right anterior: 5 and segment 8 </a:t>
            </a:r>
          </a:p>
          <a:p>
            <a:r>
              <a:rPr lang="en-US" sz="1200" b="0" i="0" u="none" strike="noStrike" kern="1200" baseline="0" dirty="0" smtClean="0">
                <a:solidFill>
                  <a:schemeClr val="tx1"/>
                </a:solidFill>
                <a:latin typeface="+mn-lt"/>
                <a:ea typeface="+mn-ea"/>
                <a:cs typeface="+mn-cs"/>
              </a:rPr>
              <a:t>The right posterior: 6 and 7.</a:t>
            </a:r>
          </a:p>
          <a:p>
            <a:r>
              <a:rPr lang="en-US" sz="1200" b="0" i="0" u="none" strike="noStrike" kern="1200" baseline="0" dirty="0" smtClean="0">
                <a:solidFill>
                  <a:schemeClr val="tx1"/>
                </a:solidFill>
                <a:latin typeface="+mn-lt"/>
                <a:ea typeface="+mn-ea"/>
                <a:cs typeface="+mn-cs"/>
              </a:rPr>
              <a:t>BILIARY TRACT</a:t>
            </a:r>
          </a:p>
          <a:p>
            <a:r>
              <a:rPr lang="en-US" sz="1200" b="0" i="0" u="none" strike="noStrike" kern="1200" baseline="0" dirty="0" smtClean="0">
                <a:solidFill>
                  <a:schemeClr val="tx1"/>
                </a:solidFill>
                <a:latin typeface="+mn-lt"/>
                <a:ea typeface="+mn-ea"/>
                <a:cs typeface="+mn-cs"/>
              </a:rPr>
              <a:t>Important common variants of biliary anatomy must be understood. Several of these involve variant insertions of the right-sided </a:t>
            </a:r>
            <a:r>
              <a:rPr lang="en-US" sz="1200" b="0" i="0" u="none" strike="noStrike" kern="1200" baseline="0" dirty="0" err="1" smtClean="0">
                <a:solidFill>
                  <a:schemeClr val="tx1"/>
                </a:solidFill>
                <a:latin typeface="+mn-lt"/>
                <a:ea typeface="+mn-ea"/>
                <a:cs typeface="+mn-cs"/>
              </a:rPr>
              <a:t>sectoral</a:t>
            </a:r>
            <a:r>
              <a:rPr lang="en-US" sz="1200" b="0" i="0" u="none" strike="noStrike" kern="1200" baseline="0" dirty="0" smtClean="0">
                <a:solidFill>
                  <a:schemeClr val="tx1"/>
                </a:solidFill>
                <a:latin typeface="+mn-lt"/>
                <a:ea typeface="+mn-ea"/>
                <a:cs typeface="+mn-cs"/>
              </a:rPr>
              <a:t> ducts. One common example occurs when the right posterior </a:t>
            </a:r>
            <a:r>
              <a:rPr lang="en-US" sz="1200" b="0" i="0" u="none" strike="noStrike" kern="1200" baseline="0" dirty="0" err="1" smtClean="0">
                <a:solidFill>
                  <a:schemeClr val="tx1"/>
                </a:solidFill>
                <a:latin typeface="+mn-lt"/>
                <a:ea typeface="+mn-ea"/>
                <a:cs typeface="+mn-cs"/>
              </a:rPr>
              <a:t>sectoral</a:t>
            </a:r>
            <a:r>
              <a:rPr lang="en-US" sz="1200" b="0" i="0" u="none" strike="noStrike" kern="1200" baseline="0" dirty="0" smtClean="0">
                <a:solidFill>
                  <a:schemeClr val="tx1"/>
                </a:solidFill>
                <a:latin typeface="+mn-lt"/>
                <a:ea typeface="+mn-ea"/>
                <a:cs typeface="+mn-cs"/>
              </a:rPr>
              <a:t> duct drains to the left hepatic duct instead of joining the right anterior duct. In certain </a:t>
            </a:r>
            <a:r>
              <a:rPr lang="en-US" sz="1200" b="0" i="0" u="none" strike="noStrike" kern="1200" baseline="0" dirty="0" err="1" smtClean="0">
                <a:solidFill>
                  <a:schemeClr val="tx1"/>
                </a:solidFill>
                <a:latin typeface="+mn-lt"/>
                <a:ea typeface="+mn-ea"/>
                <a:cs typeface="+mn-cs"/>
              </a:rPr>
              <a:t>hilar</a:t>
            </a:r>
            <a:r>
              <a:rPr lang="en-US" sz="1200" b="0" i="0" u="none" strike="noStrike" kern="1200" baseline="0" dirty="0" smtClean="0">
                <a:solidFill>
                  <a:schemeClr val="tx1"/>
                </a:solidFill>
                <a:latin typeface="+mn-lt"/>
                <a:ea typeface="+mn-ea"/>
                <a:cs typeface="+mn-cs"/>
              </a:rPr>
              <a:t> occlusions where this anatomic variant is present, drainage of the right posterior sector may confer drainage of 6 liver segments (segments 1-4, 6, and 7), whereas drainage of the anterior sector would accomplish drainage of only 2 segments (segments 5 and 8) in such instances.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Evaluation of </a:t>
            </a:r>
            <a:r>
              <a:rPr lang="en-US" sz="1200" b="0" i="0" u="none" strike="noStrike" kern="1200" baseline="0" dirty="0" err="1" smtClean="0">
                <a:solidFill>
                  <a:schemeClr val="tx1"/>
                </a:solidFill>
                <a:latin typeface="+mn-lt"/>
                <a:ea typeface="+mn-ea"/>
                <a:cs typeface="+mn-cs"/>
              </a:rPr>
              <a:t>Preprocedural</a:t>
            </a:r>
            <a:r>
              <a:rPr lang="en-US" sz="1200" b="0" i="0" u="none" strike="noStrike" kern="1200" baseline="0" dirty="0" smtClean="0">
                <a:solidFill>
                  <a:schemeClr val="tx1"/>
                </a:solidFill>
                <a:latin typeface="+mn-lt"/>
                <a:ea typeface="+mn-ea"/>
                <a:cs typeface="+mn-cs"/>
              </a:rPr>
              <a:t> Imaging Studies In MBDO, </a:t>
            </a:r>
            <a:r>
              <a:rPr lang="en-US" sz="1200" b="0" i="0" u="none" strike="noStrike" kern="1200" baseline="0" dirty="0" err="1" smtClean="0">
                <a:solidFill>
                  <a:schemeClr val="tx1"/>
                </a:solidFill>
                <a:latin typeface="+mn-lt"/>
                <a:ea typeface="+mn-ea"/>
                <a:cs typeface="+mn-cs"/>
              </a:rPr>
              <a:t>preprocedural</a:t>
            </a:r>
            <a:r>
              <a:rPr lang="en-US" sz="1200" b="0" i="0" u="none" strike="noStrike" kern="1200" baseline="0" dirty="0" smtClean="0">
                <a:solidFill>
                  <a:schemeClr val="tx1"/>
                </a:solidFill>
                <a:latin typeface="+mn-lt"/>
                <a:ea typeface="+mn-ea"/>
                <a:cs typeface="+mn-cs"/>
              </a:rPr>
              <a:t> imaging studies must be carefully studied to predict the procedural </a:t>
            </a:r>
            <a:r>
              <a:rPr lang="en-US" sz="1200" b="0" i="0" u="none" strike="noStrike" kern="1200" baseline="0" dirty="0" err="1" smtClean="0">
                <a:solidFill>
                  <a:schemeClr val="tx1"/>
                </a:solidFill>
                <a:latin typeface="+mn-lt"/>
                <a:ea typeface="+mn-ea"/>
                <a:cs typeface="+mn-cs"/>
              </a:rPr>
              <a:t>cholangiogram</a:t>
            </a:r>
            <a:r>
              <a:rPr lang="en-US" sz="1200" b="0" i="0" u="none" strike="noStrike" kern="1200" baseline="0" dirty="0" smtClean="0">
                <a:solidFill>
                  <a:schemeClr val="tx1"/>
                </a:solidFill>
                <a:latin typeface="+mn-lt"/>
                <a:ea typeface="+mn-ea"/>
                <a:cs typeface="+mn-cs"/>
              </a:rPr>
              <a:t>. This is important so as to plan a biliary drainage that will provide maximal drainage with as few catheters/stents as possible.</a:t>
            </a:r>
          </a:p>
          <a:p>
            <a:endParaRPr lang="en-US" dirty="0"/>
          </a:p>
        </p:txBody>
      </p:sp>
      <p:sp>
        <p:nvSpPr>
          <p:cNvPr id="4" name="Slide Number Placeholder 3"/>
          <p:cNvSpPr>
            <a:spLocks noGrp="1"/>
          </p:cNvSpPr>
          <p:nvPr>
            <p:ph type="sldNum" sz="quarter" idx="10"/>
          </p:nvPr>
        </p:nvSpPr>
        <p:spPr/>
        <p:txBody>
          <a:bodyPr/>
          <a:lstStyle/>
          <a:p>
            <a:fld id="{EDF8B481-DB37-5241-A97E-4FA720997075}" type="slidenum">
              <a:rPr lang="en-US" smtClean="0"/>
              <a:t>4</a:t>
            </a:fld>
            <a:endParaRPr lang="en-US"/>
          </a:p>
        </p:txBody>
      </p:sp>
    </p:spTree>
    <p:extLst>
      <p:ext uri="{BB962C8B-B14F-4D97-AF65-F5344CB8AC3E}">
        <p14:creationId xmlns:p14="http://schemas.microsoft.com/office/powerpoint/2010/main" val="276180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ym typeface="Wingdings"/>
              </a:rPr>
              <a:t></a:t>
            </a:r>
            <a:r>
              <a:rPr lang="en-US" sz="1200" dirty="0" smtClean="0"/>
              <a:t>For patients with low bile duct obstruction (obstruction of the common bile duct or common hepatic duct not involving the biliary confluence), endoscopic techniques commonly permit diagnosis and therapy without the need for percutaneous approaches or exteriorized drainage catheters.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ym typeface="Wingdings"/>
              </a:rPr>
              <a:t></a:t>
            </a:r>
            <a:r>
              <a:rPr lang="en-US" dirty="0" smtClean="0"/>
              <a:t>High bile duct obstruction (obstruction proximal to or involving the confluence of left and right hepatic ducts) is more often managed </a:t>
            </a:r>
            <a:r>
              <a:rPr lang="en-US" dirty="0" err="1" smtClean="0"/>
              <a:t>percutaneously</a:t>
            </a:r>
            <a:r>
              <a:rPr lang="en-US" dirty="0" smtClean="0"/>
              <a:t> by interventional radiologists.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EDF8B481-DB37-5241-A97E-4FA720997075}" type="slidenum">
              <a:rPr lang="en-US" smtClean="0"/>
              <a:t>6</a:t>
            </a:fld>
            <a:endParaRPr lang="en-US"/>
          </a:p>
        </p:txBody>
      </p:sp>
    </p:spTree>
    <p:extLst>
      <p:ext uri="{BB962C8B-B14F-4D97-AF65-F5344CB8AC3E}">
        <p14:creationId xmlns:p14="http://schemas.microsoft.com/office/powerpoint/2010/main" val="719949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smtClean="0"/>
              <a:t>Stents intended to be positioned across the ampulla of </a:t>
            </a:r>
            <a:r>
              <a:rPr lang="en-US" dirty="0" err="1" smtClean="0"/>
              <a:t>Vater</a:t>
            </a:r>
            <a:r>
              <a:rPr lang="en-US" dirty="0" smtClean="0"/>
              <a:t> ideally project about 10 mm into the duodenal lumen.</a:t>
            </a:r>
          </a:p>
          <a:p>
            <a:pPr marL="285750" indent="-285750">
              <a:buFont typeface="Arial"/>
              <a:buChar char="•"/>
            </a:pPr>
            <a:r>
              <a:rPr lang="en-US" dirty="0" smtClean="0"/>
              <a:t>Stents not intended to cross the ampulla of </a:t>
            </a:r>
            <a:r>
              <a:rPr lang="en-US" dirty="0" err="1" smtClean="0"/>
              <a:t>Vater</a:t>
            </a:r>
            <a:r>
              <a:rPr lang="en-US" dirty="0" smtClean="0"/>
              <a:t> are ideally positioned no closer than 2 cm to it so as not to cause </a:t>
            </a:r>
            <a:r>
              <a:rPr lang="en-US" dirty="0" err="1" smtClean="0"/>
              <a:t>ampullary</a:t>
            </a:r>
            <a:r>
              <a:rPr lang="en-US" dirty="0" smtClean="0"/>
              <a:t> spasm.</a:t>
            </a:r>
          </a:p>
          <a:p>
            <a:r>
              <a:rPr lang="en-US" dirty="0" err="1" smtClean="0"/>
              <a:t>Patiency</a:t>
            </a:r>
            <a:r>
              <a:rPr lang="en-US" baseline="0" dirty="0" smtClean="0"/>
              <a:t> much longer than plastic stents</a:t>
            </a:r>
            <a:endParaRPr lang="en-US" dirty="0"/>
          </a:p>
        </p:txBody>
      </p:sp>
      <p:sp>
        <p:nvSpPr>
          <p:cNvPr id="4" name="Slide Number Placeholder 3"/>
          <p:cNvSpPr>
            <a:spLocks noGrp="1"/>
          </p:cNvSpPr>
          <p:nvPr>
            <p:ph type="sldNum" sz="quarter" idx="10"/>
          </p:nvPr>
        </p:nvSpPr>
        <p:spPr/>
        <p:txBody>
          <a:bodyPr/>
          <a:lstStyle/>
          <a:p>
            <a:fld id="{EDF8B481-DB37-5241-A97E-4FA720997075}" type="slidenum">
              <a:rPr lang="en-US" smtClean="0"/>
              <a:t>16</a:t>
            </a:fld>
            <a:endParaRPr lang="en-US"/>
          </a:p>
        </p:txBody>
      </p:sp>
    </p:spTree>
    <p:extLst>
      <p:ext uri="{BB962C8B-B14F-4D97-AF65-F5344CB8AC3E}">
        <p14:creationId xmlns:p14="http://schemas.microsoft.com/office/powerpoint/2010/main" val="174226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completion cholangiography shows </a:t>
            </a:r>
            <a:r>
              <a:rPr lang="en-US" sz="1200" b="0" i="0" u="none" strike="noStrike" kern="1200" baseline="0" dirty="0" err="1" smtClean="0">
                <a:solidFill>
                  <a:schemeClr val="tx1"/>
                </a:solidFill>
                <a:latin typeface="+mn-lt"/>
                <a:ea typeface="+mn-ea"/>
                <a:cs typeface="+mn-cs"/>
              </a:rPr>
              <a:t>antegrade</a:t>
            </a:r>
            <a:r>
              <a:rPr lang="en-US" sz="1200" b="0" i="0" u="none" strike="noStrike" kern="1200" baseline="0" dirty="0" smtClean="0">
                <a:solidFill>
                  <a:schemeClr val="tx1"/>
                </a:solidFill>
                <a:latin typeface="+mn-lt"/>
                <a:ea typeface="+mn-ea"/>
                <a:cs typeface="+mn-cs"/>
              </a:rPr>
              <a:t> passage of injected contrast material through the stent into the intestinal outflow, a decision must be made about whether or not percutaneous access to the biliary tree has to be preserved. If the stent is patent and the biliary tree does not contain blood clots that might block it, percutaneous access can be immediately abandoned by placing a </a:t>
            </a:r>
            <a:r>
              <a:rPr lang="en-US" sz="1200" b="0" i="0" u="none" strike="noStrike" kern="1200" baseline="0" dirty="0" err="1" smtClean="0">
                <a:solidFill>
                  <a:schemeClr val="tx1"/>
                </a:solidFill>
                <a:latin typeface="+mn-lt"/>
                <a:ea typeface="+mn-ea"/>
                <a:cs typeface="+mn-cs"/>
              </a:rPr>
              <a:t>Gelfoam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pledget</a:t>
            </a:r>
            <a:r>
              <a:rPr lang="en-US" sz="1200" b="0" i="0" u="none" strike="noStrike" kern="1200" baseline="0" dirty="0" smtClean="0">
                <a:solidFill>
                  <a:schemeClr val="tx1"/>
                </a:solidFill>
                <a:latin typeface="+mn-lt"/>
                <a:ea typeface="+mn-ea"/>
                <a:cs typeface="+mn-cs"/>
              </a:rPr>
              <a:t> through the access sheath at the site of bile duct puncture.</a:t>
            </a:r>
          </a:p>
          <a:p>
            <a:r>
              <a:rPr lang="en-US" sz="1200" b="0" i="0" u="none" strike="noStrike" kern="1200" baseline="0" dirty="0" smtClean="0">
                <a:solidFill>
                  <a:schemeClr val="tx1"/>
                </a:solidFill>
                <a:latin typeface="+mn-lt"/>
                <a:ea typeface="+mn-ea"/>
                <a:cs typeface="+mn-cs"/>
              </a:rPr>
              <a:t>Short-term continued access to the biliary tree may be desired when procedural </a:t>
            </a:r>
            <a:r>
              <a:rPr lang="en-US" sz="1200" b="0" i="0" u="none" strike="noStrike" kern="1200" baseline="0" dirty="0" err="1" smtClean="0">
                <a:solidFill>
                  <a:schemeClr val="tx1"/>
                </a:solidFill>
                <a:latin typeface="+mn-lt"/>
                <a:ea typeface="+mn-ea"/>
                <a:cs typeface="+mn-cs"/>
              </a:rPr>
              <a:t>hemobilia</a:t>
            </a:r>
            <a:r>
              <a:rPr lang="en-US" sz="1200" b="0" i="0" u="none" strike="noStrike" kern="1200" baseline="0" dirty="0" smtClean="0">
                <a:solidFill>
                  <a:schemeClr val="tx1"/>
                </a:solidFill>
                <a:latin typeface="+mn-lt"/>
                <a:ea typeface="+mn-ea"/>
                <a:cs typeface="+mn-cs"/>
              </a:rPr>
              <a:t> has occurred or when</a:t>
            </a:r>
          </a:p>
          <a:p>
            <a:r>
              <a:rPr lang="en-US" sz="1200" b="0" i="0" u="none" strike="noStrike" kern="1200" baseline="0" dirty="0" smtClean="0">
                <a:solidFill>
                  <a:schemeClr val="tx1"/>
                </a:solidFill>
                <a:latin typeface="+mn-lt"/>
                <a:ea typeface="+mn-ea"/>
                <a:cs typeface="+mn-cs"/>
              </a:rPr>
              <a:t>there are doubts regarding the adequacy of stent function. In such cases, a 4F or 5F angiographic catheter can be</a:t>
            </a:r>
          </a:p>
          <a:p>
            <a:r>
              <a:rPr lang="en-US" sz="1200" b="0" i="0" u="none" strike="noStrike" kern="1200" baseline="0" dirty="0" smtClean="0">
                <a:solidFill>
                  <a:schemeClr val="tx1"/>
                </a:solidFill>
                <a:latin typeface="+mn-lt"/>
                <a:ea typeface="+mn-ea"/>
                <a:cs typeface="+mn-cs"/>
              </a:rPr>
              <a:t>placed over wire into the biliary tree to preserve access. If the stent has been placed across the ampulla of </a:t>
            </a:r>
            <a:r>
              <a:rPr lang="en-US" sz="1200" b="0" i="0" u="none" strike="noStrike" kern="1200" baseline="0" dirty="0" err="1" smtClean="0">
                <a:solidFill>
                  <a:schemeClr val="tx1"/>
                </a:solidFill>
                <a:latin typeface="+mn-lt"/>
                <a:ea typeface="+mn-ea"/>
                <a:cs typeface="+mn-cs"/>
              </a:rPr>
              <a:t>Vater</a:t>
            </a:r>
            <a:r>
              <a:rPr lang="en-US" sz="1200" b="0" i="0" u="none" strike="noStrike" kern="1200" baseline="0" dirty="0" smtClean="0">
                <a:solidFill>
                  <a:schemeClr val="tx1"/>
                </a:solidFill>
                <a:latin typeface="+mn-lt"/>
                <a:ea typeface="+mn-ea"/>
                <a:cs typeface="+mn-cs"/>
              </a:rPr>
              <a:t>, this</a:t>
            </a:r>
          </a:p>
          <a:p>
            <a:r>
              <a:rPr lang="en-US" sz="1200" b="0" i="0" u="none" strike="noStrike" kern="1200" baseline="0" dirty="0" smtClean="0">
                <a:solidFill>
                  <a:schemeClr val="tx1"/>
                </a:solidFill>
                <a:latin typeface="+mn-lt"/>
                <a:ea typeface="+mn-ea"/>
                <a:cs typeface="+mn-cs"/>
              </a:rPr>
              <a:t>catheter can be placed into the duodenum. If the stent has been placed above the ampulla of </a:t>
            </a:r>
            <a:r>
              <a:rPr lang="en-US" sz="1200" b="0" i="0" u="none" strike="noStrike" kern="1200" baseline="0" dirty="0" err="1" smtClean="0">
                <a:solidFill>
                  <a:schemeClr val="tx1"/>
                </a:solidFill>
                <a:latin typeface="+mn-lt"/>
                <a:ea typeface="+mn-ea"/>
                <a:cs typeface="+mn-cs"/>
              </a:rPr>
              <a:t>Vater</a:t>
            </a:r>
            <a:r>
              <a:rPr lang="en-US" sz="1200" b="0" i="0" u="none" strike="noStrike" kern="1200" baseline="0" dirty="0" smtClean="0">
                <a:solidFill>
                  <a:schemeClr val="tx1"/>
                </a:solidFill>
                <a:latin typeface="+mn-lt"/>
                <a:ea typeface="+mn-ea"/>
                <a:cs typeface="+mn-cs"/>
              </a:rPr>
              <a:t>, the catheter should</a:t>
            </a:r>
          </a:p>
          <a:p>
            <a:r>
              <a:rPr lang="en-US" sz="1200" b="0" i="0" u="none" strike="noStrike" kern="1200" baseline="0" dirty="0" smtClean="0">
                <a:solidFill>
                  <a:schemeClr val="tx1"/>
                </a:solidFill>
                <a:latin typeface="+mn-lt"/>
                <a:ea typeface="+mn-ea"/>
                <a:cs typeface="+mn-cs"/>
              </a:rPr>
              <a:t>be placed within the stent but not through the ampulla, so as not to cause </a:t>
            </a:r>
            <a:r>
              <a:rPr lang="en-US" sz="1200" b="0" i="0" u="none" strike="noStrike" kern="1200" baseline="0" dirty="0" err="1" smtClean="0">
                <a:solidFill>
                  <a:schemeClr val="tx1"/>
                </a:solidFill>
                <a:latin typeface="+mn-lt"/>
                <a:ea typeface="+mn-ea"/>
                <a:cs typeface="+mn-cs"/>
              </a:rPr>
              <a:t>ampullary</a:t>
            </a:r>
            <a:r>
              <a:rPr lang="en-US" sz="1200" b="0" i="0" u="none" strike="noStrike" kern="1200" baseline="0" dirty="0" smtClean="0">
                <a:solidFill>
                  <a:schemeClr val="tx1"/>
                </a:solidFill>
                <a:latin typeface="+mn-lt"/>
                <a:ea typeface="+mn-ea"/>
                <a:cs typeface="+mn-cs"/>
              </a:rPr>
              <a:t> spasm. Larger drainage</a:t>
            </a:r>
          </a:p>
          <a:p>
            <a:r>
              <a:rPr lang="en-US" sz="1200" b="0" i="0" u="none" strike="noStrike" kern="1200" baseline="0" dirty="0" smtClean="0">
                <a:solidFill>
                  <a:schemeClr val="tx1"/>
                </a:solidFill>
                <a:latin typeface="+mn-lt"/>
                <a:ea typeface="+mn-ea"/>
                <a:cs typeface="+mn-cs"/>
              </a:rPr>
              <a:t>catheters can be removed in 7 to 10 days following formation of a tract, as a safeguard against peritoneal leakage of</a:t>
            </a:r>
          </a:p>
          <a:p>
            <a:r>
              <a:rPr lang="en-US" sz="1200" b="0" i="0" u="none" strike="noStrike" kern="1200" baseline="0" dirty="0" smtClean="0">
                <a:solidFill>
                  <a:schemeClr val="tx1"/>
                </a:solidFill>
                <a:latin typeface="+mn-lt"/>
                <a:ea typeface="+mn-ea"/>
                <a:cs typeface="+mn-cs"/>
              </a:rPr>
              <a:t>Bile. Delayed</a:t>
            </a:r>
            <a:endParaRPr lang="en-US" dirty="0"/>
          </a:p>
        </p:txBody>
      </p:sp>
      <p:sp>
        <p:nvSpPr>
          <p:cNvPr id="4" name="Slide Number Placeholder 3"/>
          <p:cNvSpPr>
            <a:spLocks noGrp="1"/>
          </p:cNvSpPr>
          <p:nvPr>
            <p:ph type="sldNum" sz="quarter" idx="10"/>
          </p:nvPr>
        </p:nvSpPr>
        <p:spPr/>
        <p:txBody>
          <a:bodyPr/>
          <a:lstStyle/>
          <a:p>
            <a:fld id="{EDF8B481-DB37-5241-A97E-4FA720997075}" type="slidenum">
              <a:rPr lang="en-US" smtClean="0"/>
              <a:t>17</a:t>
            </a:fld>
            <a:endParaRPr lang="en-US"/>
          </a:p>
        </p:txBody>
      </p:sp>
    </p:spTree>
    <p:extLst>
      <p:ext uri="{BB962C8B-B14F-4D97-AF65-F5344CB8AC3E}">
        <p14:creationId xmlns:p14="http://schemas.microsoft.com/office/powerpoint/2010/main" val="14906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F8B481-DB37-5241-A97E-4FA720997075}" type="slidenum">
              <a:rPr lang="en-US" smtClean="0"/>
              <a:t>19</a:t>
            </a:fld>
            <a:endParaRPr lang="en-US"/>
          </a:p>
        </p:txBody>
      </p:sp>
    </p:spTree>
    <p:extLst>
      <p:ext uri="{BB962C8B-B14F-4D97-AF65-F5344CB8AC3E}">
        <p14:creationId xmlns:p14="http://schemas.microsoft.com/office/powerpoint/2010/main" val="168697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Use of appropriate </a:t>
            </a:r>
            <a:r>
              <a:rPr lang="en-US" sz="1200" b="0" i="0" u="none" strike="noStrike" kern="1200" baseline="0" dirty="0" err="1" smtClean="0">
                <a:solidFill>
                  <a:schemeClr val="tx1"/>
                </a:solidFill>
                <a:latin typeface="+mn-lt"/>
                <a:ea typeface="+mn-ea"/>
                <a:cs typeface="+mn-cs"/>
              </a:rPr>
              <a:t>preprocedure</a:t>
            </a:r>
            <a:r>
              <a:rPr lang="en-US" sz="1200" b="0" i="0" u="none" strike="noStrike" kern="1200" baseline="0" dirty="0" smtClean="0">
                <a:solidFill>
                  <a:schemeClr val="tx1"/>
                </a:solidFill>
                <a:latin typeface="+mn-lt"/>
                <a:ea typeface="+mn-ea"/>
                <a:cs typeface="+mn-cs"/>
              </a:rPr>
              <a:t> antibiotics, permitting bile to drain from the obstructed biliary tree prior to contrast injection, minimizing the volume of contrast injected, and minimizing manipulation of the biliary tree are techniques to decrease the risk of sepsis related to biliary drainage.</a:t>
            </a:r>
            <a:endParaRPr lang="en-US" dirty="0"/>
          </a:p>
        </p:txBody>
      </p:sp>
      <p:sp>
        <p:nvSpPr>
          <p:cNvPr id="4" name="Slide Number Placeholder 3"/>
          <p:cNvSpPr>
            <a:spLocks noGrp="1"/>
          </p:cNvSpPr>
          <p:nvPr>
            <p:ph type="sldNum" sz="quarter" idx="10"/>
          </p:nvPr>
        </p:nvSpPr>
        <p:spPr/>
        <p:txBody>
          <a:bodyPr/>
          <a:lstStyle/>
          <a:p>
            <a:fld id="{EDF8B481-DB37-5241-A97E-4FA720997075}" type="slidenum">
              <a:rPr lang="en-US" smtClean="0"/>
              <a:t>30</a:t>
            </a:fld>
            <a:endParaRPr lang="en-US"/>
          </a:p>
        </p:txBody>
      </p:sp>
    </p:spTree>
    <p:extLst>
      <p:ext uri="{BB962C8B-B14F-4D97-AF65-F5344CB8AC3E}">
        <p14:creationId xmlns:p14="http://schemas.microsoft.com/office/powerpoint/2010/main" val="1389932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B44CD9-9871-7643-A556-9008E4E7E909}" type="datetimeFigureOut">
              <a:rPr lang="en-US" smtClean="0"/>
              <a:t>7/11/19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44CD9-9871-7643-A556-9008E4E7E909}" type="datetimeFigureOut">
              <a:rPr lang="en-US" smtClean="0"/>
              <a:t>7/11/19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44CD9-9871-7643-A556-9008E4E7E909}" type="datetimeFigureOut">
              <a:rPr lang="en-US" smtClean="0"/>
              <a:t>7/11/19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44CD9-9871-7643-A556-9008E4E7E909}" type="datetimeFigureOut">
              <a:rPr lang="en-US" smtClean="0"/>
              <a:t>7/11/19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B44CD9-9871-7643-A556-9008E4E7E909}" type="datetimeFigureOut">
              <a:rPr lang="en-US" smtClean="0"/>
              <a:t>7/11/19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B44CD9-9871-7643-A556-9008E4E7E909}" type="datetimeFigureOut">
              <a:rPr lang="en-US" smtClean="0"/>
              <a:t>7/11/19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B44CD9-9871-7643-A556-9008E4E7E909}" type="datetimeFigureOut">
              <a:rPr lang="en-US" smtClean="0"/>
              <a:t>7/11/19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B44CD9-9871-7643-A556-9008E4E7E909}" type="datetimeFigureOut">
              <a:rPr lang="en-US" smtClean="0"/>
              <a:t>7/11/19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44CD9-9871-7643-A556-9008E4E7E909}" type="datetimeFigureOut">
              <a:rPr lang="en-US" smtClean="0"/>
              <a:t>7/11/19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44CD9-9871-7643-A556-9008E4E7E909}" type="datetimeFigureOut">
              <a:rPr lang="en-US" smtClean="0"/>
              <a:t>7/11/19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44CD9-9871-7643-A556-9008E4E7E909}" type="datetimeFigureOut">
              <a:rPr lang="en-US" smtClean="0"/>
              <a:t>7/11/19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EA3D4F-5CBC-EF47-BBD4-A3B17BDD4CAC}"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44CD9-9871-7643-A556-9008E4E7E909}" type="datetimeFigureOut">
              <a:rPr lang="en-US" smtClean="0"/>
              <a:t>7/11/19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A3D4F-5CBC-EF47-BBD4-A3B17BDD4CAC}"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jp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jpg"/><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jpe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hninalowo@irdocnigeri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78" y="0"/>
            <a:ext cx="8968122" cy="1415902"/>
          </a:xfrm>
        </p:spPr>
        <p:txBody>
          <a:bodyPr>
            <a:normAutofit/>
          </a:bodyPr>
          <a:lstStyle/>
          <a:p>
            <a:r>
              <a:rPr lang="en-US" sz="3200" dirty="0" smtClean="0">
                <a:solidFill>
                  <a:srgbClr val="FF0000"/>
                </a:solidFill>
              </a:rPr>
              <a:t>Role of Interventional Radiology in the Management of Biliary Obstruction and Jaundice</a:t>
            </a:r>
            <a:endParaRPr lang="en-US" sz="3200" dirty="0">
              <a:solidFill>
                <a:srgbClr val="FF0000"/>
              </a:solidFill>
            </a:endParaRPr>
          </a:p>
        </p:txBody>
      </p:sp>
      <p:sp>
        <p:nvSpPr>
          <p:cNvPr id="3" name="Subtitle 2"/>
          <p:cNvSpPr>
            <a:spLocks noGrp="1"/>
          </p:cNvSpPr>
          <p:nvPr>
            <p:ph type="subTitle" idx="1"/>
          </p:nvPr>
        </p:nvSpPr>
        <p:spPr>
          <a:xfrm>
            <a:off x="175878" y="1102697"/>
            <a:ext cx="8770303" cy="466207"/>
          </a:xfrm>
        </p:spPr>
        <p:txBody>
          <a:bodyPr>
            <a:noAutofit/>
          </a:bodyPr>
          <a:lstStyle/>
          <a:p>
            <a:r>
              <a:rPr lang="en-US" sz="1600" dirty="0" smtClean="0"/>
              <a:t>. </a:t>
            </a:r>
            <a:endParaRPr lang="en-US" sz="1600" dirty="0"/>
          </a:p>
        </p:txBody>
      </p:sp>
      <p:sp>
        <p:nvSpPr>
          <p:cNvPr id="8" name="TextBox 7"/>
          <p:cNvSpPr txBox="1"/>
          <p:nvPr/>
        </p:nvSpPr>
        <p:spPr>
          <a:xfrm>
            <a:off x="5113547" y="2615285"/>
            <a:ext cx="4030453" cy="1785104"/>
          </a:xfrm>
          <a:prstGeom prst="rect">
            <a:avLst/>
          </a:prstGeom>
          <a:noFill/>
        </p:spPr>
        <p:txBody>
          <a:bodyPr wrap="square" rtlCol="0">
            <a:spAutoFit/>
          </a:bodyPr>
          <a:lstStyle/>
          <a:p>
            <a:r>
              <a:rPr lang="en-US" sz="2000" b="1" dirty="0" smtClean="0"/>
              <a:t>Hammed </a:t>
            </a:r>
            <a:r>
              <a:rPr lang="en-US" sz="2000" b="1" dirty="0" err="1" smtClean="0"/>
              <a:t>Ninalowo</a:t>
            </a:r>
            <a:r>
              <a:rPr lang="en-US" sz="2000" b="1" dirty="0" smtClean="0"/>
              <a:t> MD </a:t>
            </a:r>
            <a:r>
              <a:rPr lang="en-US" sz="2000" b="1" dirty="0"/>
              <a:t>D</a:t>
            </a:r>
            <a:r>
              <a:rPr lang="en-US" sz="2000" b="1" dirty="0" smtClean="0"/>
              <a:t>ABR-IR/DR</a:t>
            </a:r>
          </a:p>
          <a:p>
            <a:r>
              <a:rPr lang="en-US" dirty="0" smtClean="0"/>
              <a:t>Consultant Vascular and Interventional Radiologist</a:t>
            </a:r>
          </a:p>
          <a:p>
            <a:r>
              <a:rPr lang="en-US" dirty="0" smtClean="0"/>
              <a:t>Subspecialty Interventional Oncology.</a:t>
            </a:r>
          </a:p>
          <a:p>
            <a:r>
              <a:rPr lang="en-US" dirty="0" smtClean="0"/>
              <a:t>Founder and CEO, IRDOCNIGERIA.</a:t>
            </a:r>
          </a:p>
          <a:p>
            <a:r>
              <a:rPr lang="en-US" dirty="0" smtClean="0"/>
              <a:t>WEB: </a:t>
            </a:r>
            <a:r>
              <a:rPr lang="en-US" dirty="0" err="1" smtClean="0"/>
              <a:t>irdocnigeria.org</a:t>
            </a:r>
            <a:endParaRPr lang="en-US" dirty="0" smtClean="0"/>
          </a:p>
        </p:txBody>
      </p:sp>
      <p:pic>
        <p:nvPicPr>
          <p:cNvPr id="4" name="Picture 3" descr="IRDOC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72076"/>
            <a:ext cx="4590189" cy="785923"/>
          </a:xfrm>
          <a:prstGeom prst="rect">
            <a:avLst/>
          </a:prstGeom>
        </p:spPr>
      </p:pic>
      <p:pic>
        <p:nvPicPr>
          <p:cNvPr id="5" name="Picture 4" descr="Euracare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188" y="6072076"/>
            <a:ext cx="4553812" cy="785924"/>
          </a:xfrm>
          <a:prstGeom prst="rect">
            <a:avLst/>
          </a:prstGeom>
        </p:spPr>
      </p:pic>
      <p:pic>
        <p:nvPicPr>
          <p:cNvPr id="10" name="Picture 9" descr="Screen Shot 2019-06-05 at 7.27.44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68" y="1215144"/>
            <a:ext cx="4586379" cy="4689776"/>
          </a:xfrm>
          <a:prstGeom prst="rect">
            <a:avLst/>
          </a:prstGeom>
        </p:spPr>
      </p:pic>
    </p:spTree>
    <p:extLst>
      <p:ext uri="{BB962C8B-B14F-4D97-AF65-F5344CB8AC3E}">
        <p14:creationId xmlns:p14="http://schemas.microsoft.com/office/powerpoint/2010/main" val="25276597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Brush cytology</a:t>
            </a:r>
            <a:endParaRPr lang="en-US" dirty="0">
              <a:solidFill>
                <a:srgbClr val="FF0000"/>
              </a:solidFill>
            </a:endParaRPr>
          </a:p>
        </p:txBody>
      </p:sp>
      <p:pic>
        <p:nvPicPr>
          <p:cNvPr id="5" name="Content Placeholder 4"/>
          <p:cNvPicPr>
            <a:picLocks noGrp="1" noChangeAspect="1"/>
          </p:cNvPicPr>
          <p:nvPr>
            <p:ph idx="1"/>
          </p:nvPr>
        </p:nvPicPr>
        <p:blipFill>
          <a:blip r:embed="rId2"/>
          <a:srcRect t="2959" b="2959"/>
          <a:stretch>
            <a:fillRect/>
          </a:stretch>
        </p:blipFill>
        <p:spPr>
          <a:xfrm>
            <a:off x="148632" y="1359649"/>
            <a:ext cx="5118774" cy="5257401"/>
          </a:xfrm>
        </p:spPr>
      </p:pic>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6" name="Picture 5"/>
          <p:cNvPicPr>
            <a:picLocks noChangeAspect="1"/>
          </p:cNvPicPr>
          <p:nvPr/>
        </p:nvPicPr>
        <p:blipFill>
          <a:blip r:embed="rId4"/>
          <a:stretch>
            <a:fillRect/>
          </a:stretch>
        </p:blipFill>
        <p:spPr>
          <a:xfrm>
            <a:off x="5371737" y="1807122"/>
            <a:ext cx="3677458" cy="1370976"/>
          </a:xfrm>
          <a:prstGeom prst="rect">
            <a:avLst/>
          </a:prstGeom>
        </p:spPr>
      </p:pic>
      <p:sp>
        <p:nvSpPr>
          <p:cNvPr id="7" name="TextBox 6"/>
          <p:cNvSpPr txBox="1"/>
          <p:nvPr/>
        </p:nvSpPr>
        <p:spPr>
          <a:xfrm>
            <a:off x="5196052" y="3438489"/>
            <a:ext cx="3853143" cy="2308324"/>
          </a:xfrm>
          <a:prstGeom prst="rect">
            <a:avLst/>
          </a:prstGeom>
          <a:noFill/>
        </p:spPr>
        <p:txBody>
          <a:bodyPr wrap="square" rtlCol="0">
            <a:spAutoFit/>
          </a:bodyPr>
          <a:lstStyle/>
          <a:p>
            <a:pPr marL="285750" indent="-285750">
              <a:buFont typeface="Arial"/>
              <a:buChar char="•"/>
            </a:pPr>
            <a:r>
              <a:rPr lang="en-US" dirty="0" smtClean="0"/>
              <a:t>PTC and cross stricture with wire</a:t>
            </a:r>
          </a:p>
          <a:p>
            <a:pPr marL="285750" indent="-285750">
              <a:buFont typeface="Arial"/>
              <a:buChar char="•"/>
            </a:pPr>
            <a:r>
              <a:rPr lang="en-US" dirty="0" smtClean="0"/>
              <a:t>7/8 </a:t>
            </a:r>
            <a:r>
              <a:rPr lang="en-US" dirty="0" err="1" smtClean="0"/>
              <a:t>Fr</a:t>
            </a:r>
            <a:r>
              <a:rPr lang="en-US" dirty="0" smtClean="0"/>
              <a:t> Sheath across stricture</a:t>
            </a:r>
          </a:p>
          <a:p>
            <a:pPr marL="285750" indent="-285750">
              <a:buFont typeface="Arial"/>
              <a:buChar char="•"/>
            </a:pPr>
            <a:r>
              <a:rPr lang="en-US" dirty="0" smtClean="0"/>
              <a:t>Brush </a:t>
            </a:r>
            <a:r>
              <a:rPr lang="en-US" dirty="0" err="1" smtClean="0"/>
              <a:t>Biospy</a:t>
            </a:r>
            <a:r>
              <a:rPr lang="en-US" dirty="0" smtClean="0"/>
              <a:t> </a:t>
            </a:r>
            <a:r>
              <a:rPr lang="en-US" dirty="0" err="1" smtClean="0"/>
              <a:t>forceos</a:t>
            </a:r>
            <a:r>
              <a:rPr lang="en-US" dirty="0" smtClean="0"/>
              <a:t> to level of stricture</a:t>
            </a:r>
          </a:p>
          <a:p>
            <a:pPr marL="285750" indent="-285750">
              <a:buFont typeface="Arial"/>
              <a:buChar char="•"/>
            </a:pPr>
            <a:r>
              <a:rPr lang="en-US" dirty="0" smtClean="0"/>
              <a:t>Sheath withdrawn to expose brush and to and fro motion</a:t>
            </a:r>
          </a:p>
          <a:p>
            <a:pPr marL="285750" indent="-285750">
              <a:buFont typeface="Arial"/>
              <a:buChar char="•"/>
            </a:pPr>
            <a:r>
              <a:rPr lang="en-US" dirty="0" smtClean="0"/>
              <a:t>Brush placed in container</a:t>
            </a:r>
          </a:p>
          <a:p>
            <a:pPr marL="285750" indent="-285750">
              <a:buFont typeface="Arial"/>
              <a:buChar char="•"/>
            </a:pPr>
            <a:r>
              <a:rPr lang="en-US" dirty="0" smtClean="0"/>
              <a:t>Sensitivity 30-60%.</a:t>
            </a:r>
            <a:endParaRPr lang="en-US" dirty="0"/>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solidFill>
                  <a:srgbClr val="FF0000"/>
                </a:solidFill>
              </a:rPr>
              <a:t>Transluminal</a:t>
            </a:r>
            <a:r>
              <a:rPr lang="en-US" sz="3200" b="1" dirty="0">
                <a:solidFill>
                  <a:srgbClr val="FF0000"/>
                </a:solidFill>
              </a:rPr>
              <a:t> needle Biopsy</a:t>
            </a:r>
            <a:endParaRPr lang="en-US" sz="3200" dirty="0">
              <a:solidFill>
                <a:srgbClr val="FF0000"/>
              </a:solidFill>
            </a:endParaRPr>
          </a:p>
        </p:txBody>
      </p:sp>
      <p:pic>
        <p:nvPicPr>
          <p:cNvPr id="5" name="Content Placeholder 4"/>
          <p:cNvPicPr>
            <a:picLocks noGrp="1" noChangeAspect="1"/>
          </p:cNvPicPr>
          <p:nvPr>
            <p:ph idx="1"/>
          </p:nvPr>
        </p:nvPicPr>
        <p:blipFill>
          <a:blip r:embed="rId2"/>
          <a:srcRect l="8004" r="8004"/>
          <a:stretch>
            <a:fillRect/>
          </a:stretch>
        </p:blipFill>
        <p:spPr>
          <a:xfrm>
            <a:off x="240731" y="1417638"/>
            <a:ext cx="4248150" cy="4525963"/>
          </a:xfrm>
        </p:spPr>
      </p:pic>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
        <p:nvSpPr>
          <p:cNvPr id="6" name="TextBox 5"/>
          <p:cNvSpPr txBox="1"/>
          <p:nvPr/>
        </p:nvSpPr>
        <p:spPr>
          <a:xfrm>
            <a:off x="4488881" y="1937254"/>
            <a:ext cx="3897349" cy="2862323"/>
          </a:xfrm>
          <a:prstGeom prst="rect">
            <a:avLst/>
          </a:prstGeom>
          <a:noFill/>
        </p:spPr>
        <p:txBody>
          <a:bodyPr wrap="square" rtlCol="0">
            <a:spAutoFit/>
          </a:bodyPr>
          <a:lstStyle/>
          <a:p>
            <a:pPr marL="285750" indent="-285750">
              <a:buFont typeface="Arial"/>
              <a:buChar char="•"/>
            </a:pPr>
            <a:endParaRPr lang="en-US" dirty="0"/>
          </a:p>
          <a:p>
            <a:pPr marL="285750" indent="-285750">
              <a:buFont typeface="Arial"/>
              <a:buChar char="•"/>
            </a:pPr>
            <a:r>
              <a:rPr lang="en-US" dirty="0"/>
              <a:t>PTC and cross the stricture with wire</a:t>
            </a:r>
          </a:p>
          <a:p>
            <a:pPr marL="285750" indent="-285750">
              <a:buFont typeface="Arial"/>
              <a:buChar char="•"/>
            </a:pPr>
            <a:r>
              <a:rPr lang="en-US" dirty="0" smtClean="0"/>
              <a:t>9 </a:t>
            </a:r>
            <a:r>
              <a:rPr lang="en-US" dirty="0"/>
              <a:t>F </a:t>
            </a:r>
            <a:r>
              <a:rPr lang="en-US" dirty="0" smtClean="0"/>
              <a:t>sheath</a:t>
            </a:r>
          </a:p>
          <a:p>
            <a:pPr marL="285750" indent="-285750">
              <a:buFont typeface="Arial"/>
              <a:buChar char="•"/>
            </a:pPr>
            <a:r>
              <a:rPr lang="en-US" dirty="0" smtClean="0"/>
              <a:t> </a:t>
            </a:r>
            <a:r>
              <a:rPr lang="en-US" dirty="0"/>
              <a:t>Trans jugular liver biopsy </a:t>
            </a:r>
            <a:r>
              <a:rPr lang="en-US" dirty="0" smtClean="0"/>
              <a:t>set 14 </a:t>
            </a:r>
            <a:r>
              <a:rPr lang="en-US" dirty="0"/>
              <a:t>G curved metal </a:t>
            </a:r>
            <a:r>
              <a:rPr lang="en-US" dirty="0" smtClean="0"/>
              <a:t>cannula 60 </a:t>
            </a:r>
            <a:r>
              <a:rPr lang="en-US" dirty="0"/>
              <a:t>cm 19 g gun with 2 cm </a:t>
            </a:r>
            <a:r>
              <a:rPr lang="en-US" dirty="0" smtClean="0"/>
              <a:t>throw</a:t>
            </a:r>
            <a:endParaRPr lang="en-US" dirty="0"/>
          </a:p>
          <a:p>
            <a:pPr marL="285750" indent="-285750">
              <a:buFont typeface="Arial"/>
              <a:buChar char="•"/>
            </a:pPr>
            <a:r>
              <a:rPr lang="en-US" dirty="0" smtClean="0"/>
              <a:t>Higher </a:t>
            </a:r>
            <a:r>
              <a:rPr lang="en-US" dirty="0"/>
              <a:t>yield for extra-luminal </a:t>
            </a:r>
            <a:r>
              <a:rPr lang="en-US" dirty="0" smtClean="0"/>
              <a:t>pathology</a:t>
            </a:r>
            <a:endParaRPr lang="en-US" dirty="0">
              <a:latin typeface="Wingdings"/>
            </a:endParaRPr>
          </a:p>
          <a:p>
            <a:pPr marL="285750" indent="-285750">
              <a:buFont typeface="Arial"/>
              <a:buChar char="•"/>
            </a:pPr>
            <a:r>
              <a:rPr lang="en-US" dirty="0" smtClean="0"/>
              <a:t>Sensitivity</a:t>
            </a:r>
            <a:r>
              <a:rPr lang="en-US" dirty="0"/>
              <a:t>: 76-80%</a:t>
            </a:r>
          </a:p>
          <a:p>
            <a:endParaRPr lang="en-US" dirty="0"/>
          </a:p>
        </p:txBody>
      </p:sp>
      <p:sp>
        <p:nvSpPr>
          <p:cNvPr id="7" name="TextBox 6"/>
          <p:cNvSpPr txBox="1"/>
          <p:nvPr/>
        </p:nvSpPr>
        <p:spPr>
          <a:xfrm>
            <a:off x="880306" y="6190599"/>
            <a:ext cx="2223047" cy="369332"/>
          </a:xfrm>
          <a:prstGeom prst="rect">
            <a:avLst/>
          </a:prstGeom>
          <a:noFill/>
        </p:spPr>
        <p:txBody>
          <a:bodyPr wrap="none" rtlCol="0">
            <a:spAutoFit/>
          </a:bodyPr>
          <a:lstStyle/>
          <a:p>
            <a:r>
              <a:rPr lang="is-IS" dirty="0"/>
              <a:t>JVIR 2001;12:1437-39</a:t>
            </a:r>
            <a:endParaRPr lang="en-US" dirty="0"/>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solidFill>
                  <a:srgbClr val="FF0000"/>
                </a:solidFill>
              </a:rPr>
              <a:t>Transluminal</a:t>
            </a:r>
            <a:r>
              <a:rPr lang="en-US" sz="3200" b="1" dirty="0">
                <a:solidFill>
                  <a:srgbClr val="FF0000"/>
                </a:solidFill>
              </a:rPr>
              <a:t> Forceps Biopsy (</a:t>
            </a:r>
            <a:r>
              <a:rPr lang="en-US" sz="3200" b="1" dirty="0" err="1">
                <a:solidFill>
                  <a:srgbClr val="FF0000"/>
                </a:solidFill>
              </a:rPr>
              <a:t>Fluroscopic</a:t>
            </a:r>
            <a:r>
              <a:rPr lang="en-US" sz="3200" b="1" dirty="0">
                <a:solidFill>
                  <a:srgbClr val="FF0000"/>
                </a:solidFill>
              </a:rPr>
              <a:t>)</a:t>
            </a:r>
            <a:endParaRPr lang="en-US" sz="3200" dirty="0">
              <a:solidFill>
                <a:srgbClr val="FF0000"/>
              </a:solidFill>
            </a:endParaRPr>
          </a:p>
        </p:txBody>
      </p:sp>
      <p:pic>
        <p:nvPicPr>
          <p:cNvPr id="7" name="Content Placeholder 6"/>
          <p:cNvPicPr>
            <a:picLocks noGrp="1" noChangeAspect="1"/>
          </p:cNvPicPr>
          <p:nvPr>
            <p:ph idx="1"/>
          </p:nvPr>
        </p:nvPicPr>
        <p:blipFill>
          <a:blip r:embed="rId2"/>
          <a:srcRect l="6551" r="6551"/>
          <a:stretch>
            <a:fillRect/>
          </a:stretch>
        </p:blipFill>
        <p:spPr>
          <a:xfrm>
            <a:off x="300262" y="1417638"/>
            <a:ext cx="4394944" cy="4935008"/>
          </a:xfrm>
        </p:spPr>
      </p:pic>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
        <p:nvSpPr>
          <p:cNvPr id="6" name="Rectangle 5"/>
          <p:cNvSpPr/>
          <p:nvPr/>
        </p:nvSpPr>
        <p:spPr>
          <a:xfrm>
            <a:off x="4796225" y="1997839"/>
            <a:ext cx="4035699" cy="3416320"/>
          </a:xfrm>
          <a:prstGeom prst="rect">
            <a:avLst/>
          </a:prstGeom>
        </p:spPr>
        <p:txBody>
          <a:bodyPr wrap="square">
            <a:spAutoFit/>
          </a:bodyPr>
          <a:lstStyle/>
          <a:p>
            <a:endParaRPr lang="en-US" dirty="0">
              <a:latin typeface="Wingdings"/>
            </a:endParaRPr>
          </a:p>
          <a:p>
            <a:pPr marL="285750" indent="-285750">
              <a:buFont typeface="Arial"/>
              <a:buChar char="•"/>
            </a:pPr>
            <a:r>
              <a:rPr lang="en-US" dirty="0" smtClean="0"/>
              <a:t>PTC </a:t>
            </a:r>
            <a:r>
              <a:rPr lang="en-US" dirty="0"/>
              <a:t>and cross the stricture with </a:t>
            </a:r>
            <a:r>
              <a:rPr lang="en-US" dirty="0" err="1"/>
              <a:t>amplatzwire</a:t>
            </a:r>
            <a:endParaRPr lang="en-US" dirty="0"/>
          </a:p>
          <a:p>
            <a:pPr marL="285750" indent="-285750">
              <a:buFont typeface="Arial"/>
              <a:buChar char="•"/>
            </a:pPr>
            <a:r>
              <a:rPr lang="en-US" dirty="0" smtClean="0"/>
              <a:t>7 </a:t>
            </a:r>
            <a:r>
              <a:rPr lang="en-US" dirty="0" err="1"/>
              <a:t>Fr</a:t>
            </a:r>
            <a:r>
              <a:rPr lang="en-US" dirty="0"/>
              <a:t> sheath with end marker parked within the stricture</a:t>
            </a:r>
          </a:p>
          <a:p>
            <a:pPr marL="285750" indent="-285750">
              <a:buFont typeface="Arial"/>
              <a:buChar char="•"/>
            </a:pPr>
            <a:r>
              <a:rPr lang="en-US" dirty="0" smtClean="0"/>
              <a:t>5.2F </a:t>
            </a:r>
            <a:r>
              <a:rPr lang="en-US" dirty="0"/>
              <a:t>Cook 60 cm myocardial biopsy forceps..2.5 cc cup</a:t>
            </a:r>
          </a:p>
          <a:p>
            <a:pPr marL="285750" indent="-285750">
              <a:buFont typeface="Arial"/>
              <a:buChar char="•"/>
            </a:pPr>
            <a:r>
              <a:rPr lang="en-US" dirty="0" smtClean="0"/>
              <a:t>Withdraw </a:t>
            </a:r>
            <a:r>
              <a:rPr lang="en-US" dirty="0"/>
              <a:t>the sheath with end marker proximal to the stricture</a:t>
            </a:r>
          </a:p>
          <a:p>
            <a:pPr marL="285750" indent="-285750">
              <a:buFont typeface="Arial"/>
              <a:buChar char="•"/>
            </a:pPr>
            <a:r>
              <a:rPr lang="en-US" dirty="0" smtClean="0"/>
              <a:t>Intraluminal </a:t>
            </a:r>
            <a:r>
              <a:rPr lang="en-US" dirty="0"/>
              <a:t>lesion </a:t>
            </a:r>
          </a:p>
          <a:p>
            <a:pPr marL="285750" indent="-285750">
              <a:buFont typeface="Arial"/>
              <a:buChar char="•"/>
            </a:pPr>
            <a:r>
              <a:rPr lang="en-US" dirty="0" smtClean="0"/>
              <a:t>Sensitivity </a:t>
            </a:r>
            <a:r>
              <a:rPr lang="en-US" dirty="0"/>
              <a:t>78%, lower for </a:t>
            </a:r>
            <a:r>
              <a:rPr lang="en-US" dirty="0" err="1" smtClean="0"/>
              <a:t>ampullary</a:t>
            </a:r>
            <a:r>
              <a:rPr lang="en-US" dirty="0" smtClean="0"/>
              <a:t> masses</a:t>
            </a:r>
            <a:endParaRPr lang="en-US" dirty="0"/>
          </a:p>
        </p:txBody>
      </p:sp>
      <p:pic>
        <p:nvPicPr>
          <p:cNvPr id="8" name="Picture 7"/>
          <p:cNvPicPr>
            <a:picLocks noChangeAspect="1"/>
          </p:cNvPicPr>
          <p:nvPr/>
        </p:nvPicPr>
        <p:blipFill>
          <a:blip r:embed="rId4"/>
          <a:stretch>
            <a:fillRect/>
          </a:stretch>
        </p:blipFill>
        <p:spPr>
          <a:xfrm>
            <a:off x="401281" y="3059222"/>
            <a:ext cx="4394944" cy="1707796"/>
          </a:xfrm>
          <a:prstGeom prst="rect">
            <a:avLst/>
          </a:prstGeom>
        </p:spPr>
      </p:pic>
      <p:sp>
        <p:nvSpPr>
          <p:cNvPr id="9" name="TextBox 8"/>
          <p:cNvSpPr txBox="1"/>
          <p:nvPr/>
        </p:nvSpPr>
        <p:spPr>
          <a:xfrm>
            <a:off x="938031" y="6424411"/>
            <a:ext cx="2915995" cy="369332"/>
          </a:xfrm>
          <a:prstGeom prst="rect">
            <a:avLst/>
          </a:prstGeom>
          <a:noFill/>
        </p:spPr>
        <p:txBody>
          <a:bodyPr wrap="none" rtlCol="0">
            <a:spAutoFit/>
          </a:bodyPr>
          <a:lstStyle/>
          <a:p>
            <a:r>
              <a:rPr lang="hu-HU" dirty="0"/>
              <a:t>Radiology2002; 224:725–730</a:t>
            </a:r>
            <a:endParaRPr lang="en-US" dirty="0"/>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359"/>
            <a:ext cx="8229600" cy="615917"/>
          </a:xfrm>
        </p:spPr>
        <p:txBody>
          <a:bodyPr>
            <a:normAutofit fontScale="90000"/>
          </a:bodyPr>
          <a:lstStyle/>
          <a:p>
            <a:r>
              <a:rPr lang="en-US" dirty="0"/>
              <a:t>Decision Making Metal or plastic stent</a:t>
            </a:r>
          </a:p>
        </p:txBody>
      </p:sp>
      <p:pic>
        <p:nvPicPr>
          <p:cNvPr id="4" name="Content Placeholder 3" descr="Screen Shot 2019-06-12 at 7.07.00 PM.jpeg"/>
          <p:cNvPicPr>
            <a:picLocks noGrp="1" noChangeAspect="1"/>
          </p:cNvPicPr>
          <p:nvPr>
            <p:ph idx="1"/>
          </p:nvPr>
        </p:nvPicPr>
        <p:blipFill>
          <a:blip r:embed="rId2">
            <a:extLst>
              <a:ext uri="{28A0092B-C50C-407E-A947-70E740481C1C}">
                <a14:useLocalDpi xmlns:a14="http://schemas.microsoft.com/office/drawing/2010/main" val="0"/>
              </a:ext>
            </a:extLst>
          </a:blip>
          <a:srcRect t="3106" b="3106"/>
          <a:stretch>
            <a:fillRect/>
          </a:stretch>
        </p:blipFill>
        <p:spPr>
          <a:xfrm>
            <a:off x="1379229" y="771276"/>
            <a:ext cx="6663009" cy="6086724"/>
          </a:xfrm>
        </p:spPr>
      </p:pic>
    </p:spTree>
    <p:extLst>
      <p:ext uri="{BB962C8B-B14F-4D97-AF65-F5344CB8AC3E}">
        <p14:creationId xmlns:p14="http://schemas.microsoft.com/office/powerpoint/2010/main" val="42596678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FF0000"/>
                </a:solidFill>
              </a:rPr>
              <a:t>Percutaneous </a:t>
            </a:r>
            <a:r>
              <a:rPr lang="en-US" sz="3200" dirty="0" err="1" smtClean="0">
                <a:solidFill>
                  <a:srgbClr val="FF0000"/>
                </a:solidFill>
              </a:rPr>
              <a:t>Transhepatic</a:t>
            </a:r>
            <a:r>
              <a:rPr lang="en-US" sz="3200" dirty="0" smtClean="0">
                <a:solidFill>
                  <a:srgbClr val="FF0000"/>
                </a:solidFill>
              </a:rPr>
              <a:t> </a:t>
            </a:r>
            <a:r>
              <a:rPr lang="en-US" sz="3200" dirty="0">
                <a:solidFill>
                  <a:srgbClr val="FF0000"/>
                </a:solidFill>
              </a:rPr>
              <a:t>B</a:t>
            </a:r>
            <a:r>
              <a:rPr lang="en-US" sz="3200" dirty="0" smtClean="0">
                <a:solidFill>
                  <a:srgbClr val="FF0000"/>
                </a:solidFill>
              </a:rPr>
              <a:t>iliary </a:t>
            </a:r>
            <a:r>
              <a:rPr lang="en-US" sz="3200" dirty="0">
                <a:solidFill>
                  <a:srgbClr val="FF0000"/>
                </a:solidFill>
              </a:rPr>
              <a:t>drainage (PTBD)</a:t>
            </a:r>
            <a:br>
              <a:rPr lang="en-US" sz="3200" dirty="0">
                <a:solidFill>
                  <a:srgbClr val="FF0000"/>
                </a:solidFill>
              </a:rPr>
            </a:br>
            <a:endParaRPr lang="en-US" sz="3200" dirty="0"/>
          </a:p>
        </p:txBody>
      </p:sp>
      <p:pic>
        <p:nvPicPr>
          <p:cNvPr id="4" name="Picture 3" descr="IRDOC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7" name="Content Placeholder 6" descr="Screen Shot 2019-06-05 at 7.38.20 PM.jpeg"/>
          <p:cNvPicPr>
            <a:picLocks noGrp="1" noChangeAspect="1"/>
          </p:cNvPicPr>
          <p:nvPr>
            <p:ph idx="1"/>
          </p:nvPr>
        </p:nvPicPr>
        <p:blipFill>
          <a:blip r:embed="rId3">
            <a:extLst>
              <a:ext uri="{28A0092B-C50C-407E-A947-70E740481C1C}">
                <a14:useLocalDpi xmlns:a14="http://schemas.microsoft.com/office/drawing/2010/main" val="0"/>
              </a:ext>
            </a:extLst>
          </a:blip>
          <a:srcRect t="1628" b="1628"/>
          <a:stretch>
            <a:fillRect/>
          </a:stretch>
        </p:blipFill>
        <p:spPr>
          <a:xfrm>
            <a:off x="457200" y="1955065"/>
            <a:ext cx="8229600" cy="3857625"/>
          </a:xfrm>
        </p:spPr>
      </p:pic>
      <p:sp>
        <p:nvSpPr>
          <p:cNvPr id="8" name="TextBox 7"/>
          <p:cNvSpPr txBox="1"/>
          <p:nvPr/>
        </p:nvSpPr>
        <p:spPr>
          <a:xfrm>
            <a:off x="221494" y="5930060"/>
            <a:ext cx="4748904" cy="369332"/>
          </a:xfrm>
          <a:prstGeom prst="rect">
            <a:avLst/>
          </a:prstGeom>
          <a:noFill/>
        </p:spPr>
        <p:txBody>
          <a:bodyPr wrap="none" rtlCol="0">
            <a:spAutoFit/>
          </a:bodyPr>
          <a:lstStyle/>
          <a:p>
            <a:r>
              <a:rPr lang="en-US" dirty="0" smtClean="0"/>
              <a:t>Most drainage currently done in Nigeria External</a:t>
            </a:r>
            <a:endParaRPr lang="en-US" dirty="0"/>
          </a:p>
        </p:txBody>
      </p:sp>
      <p:sp>
        <p:nvSpPr>
          <p:cNvPr id="9" name="TextBox 8"/>
          <p:cNvSpPr txBox="1"/>
          <p:nvPr/>
        </p:nvSpPr>
        <p:spPr>
          <a:xfrm>
            <a:off x="841676" y="1439840"/>
            <a:ext cx="2546979" cy="369332"/>
          </a:xfrm>
          <a:prstGeom prst="rect">
            <a:avLst/>
          </a:prstGeom>
          <a:noFill/>
        </p:spPr>
        <p:txBody>
          <a:bodyPr wrap="none" rtlCol="0">
            <a:spAutoFit/>
          </a:bodyPr>
          <a:lstStyle/>
          <a:p>
            <a:r>
              <a:rPr lang="en-US" b="1" dirty="0" smtClean="0">
                <a:solidFill>
                  <a:srgbClr val="FFFF00"/>
                </a:solidFill>
              </a:rPr>
              <a:t>External Biliary Drainage</a:t>
            </a:r>
            <a:endParaRPr lang="en-US" b="1" dirty="0">
              <a:solidFill>
                <a:srgbClr val="FFFF00"/>
              </a:solidFill>
            </a:endParaRPr>
          </a:p>
        </p:txBody>
      </p:sp>
      <p:sp>
        <p:nvSpPr>
          <p:cNvPr id="10" name="TextBox 9"/>
          <p:cNvSpPr txBox="1"/>
          <p:nvPr/>
        </p:nvSpPr>
        <p:spPr>
          <a:xfrm flipH="1">
            <a:off x="3855411" y="1506360"/>
            <a:ext cx="3055194" cy="369332"/>
          </a:xfrm>
          <a:prstGeom prst="rect">
            <a:avLst/>
          </a:prstGeom>
          <a:noFill/>
        </p:spPr>
        <p:txBody>
          <a:bodyPr wrap="square" rtlCol="0">
            <a:spAutoFit/>
          </a:bodyPr>
          <a:lstStyle/>
          <a:p>
            <a:r>
              <a:rPr lang="en-US" dirty="0" smtClean="0">
                <a:sym typeface="Wingdings"/>
              </a:rPr>
              <a:t></a:t>
            </a:r>
            <a:r>
              <a:rPr lang="en-US" dirty="0" smtClean="0"/>
              <a:t>Bile drains to external bag.</a:t>
            </a:r>
            <a:endParaRPr lang="en-US" dirty="0"/>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FF0000"/>
                </a:solidFill>
              </a:rPr>
              <a:t>Percutaneous </a:t>
            </a:r>
            <a:r>
              <a:rPr lang="en-US" sz="3200" dirty="0" err="1">
                <a:solidFill>
                  <a:srgbClr val="FF0000"/>
                </a:solidFill>
              </a:rPr>
              <a:t>T</a:t>
            </a:r>
            <a:r>
              <a:rPr lang="en-US" sz="3200" dirty="0" err="1" smtClean="0">
                <a:solidFill>
                  <a:srgbClr val="FF0000"/>
                </a:solidFill>
              </a:rPr>
              <a:t>ranshepatic</a:t>
            </a:r>
            <a:r>
              <a:rPr lang="en-US" sz="3200" dirty="0" smtClean="0">
                <a:solidFill>
                  <a:srgbClr val="FF0000"/>
                </a:solidFill>
              </a:rPr>
              <a:t> </a:t>
            </a:r>
            <a:r>
              <a:rPr lang="en-US" sz="3200" dirty="0">
                <a:solidFill>
                  <a:srgbClr val="FF0000"/>
                </a:solidFill>
              </a:rPr>
              <a:t>biliary drainage (PTBD)</a:t>
            </a:r>
            <a:br>
              <a:rPr lang="en-US" sz="3200" dirty="0">
                <a:solidFill>
                  <a:srgbClr val="FF0000"/>
                </a:solidFill>
              </a:rPr>
            </a:br>
            <a:endParaRPr lang="en-US" sz="3200" dirty="0">
              <a:solidFill>
                <a:srgbClr val="FF0000"/>
              </a:solidFill>
            </a:endParaRPr>
          </a:p>
        </p:txBody>
      </p:sp>
      <p:pic>
        <p:nvPicPr>
          <p:cNvPr id="4" name="Picture 3" descr="IRDOC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6" name="Picture 5" descr="ltjX+kcNSaeswhe6VCx6sg_thumb_16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06" y="1600200"/>
            <a:ext cx="4632706" cy="4338638"/>
          </a:xfrm>
          <a:prstGeom prst="rect">
            <a:avLst/>
          </a:prstGeom>
        </p:spPr>
      </p:pic>
      <p:sp>
        <p:nvSpPr>
          <p:cNvPr id="7" name="Content Placeholder 6"/>
          <p:cNvSpPr>
            <a:spLocks noGrp="1"/>
          </p:cNvSpPr>
          <p:nvPr>
            <p:ph idx="1"/>
          </p:nvPr>
        </p:nvSpPr>
        <p:spPr>
          <a:xfrm>
            <a:off x="4896611" y="1600200"/>
            <a:ext cx="4247387" cy="4525963"/>
          </a:xfrm>
        </p:spPr>
        <p:txBody>
          <a:bodyPr/>
          <a:lstStyle/>
          <a:p>
            <a:pPr marL="0" indent="0">
              <a:buNone/>
            </a:pPr>
            <a:r>
              <a:rPr lang="en-US" sz="2000" b="1" u="sng" dirty="0">
                <a:solidFill>
                  <a:srgbClr val="FFFF00"/>
                </a:solidFill>
              </a:rPr>
              <a:t>Internal/External Biliary Drainage</a:t>
            </a:r>
          </a:p>
          <a:p>
            <a:r>
              <a:rPr lang="en-US" sz="2000" dirty="0" smtClean="0"/>
              <a:t>Drainage catheter with locking loop and multiple side holes</a:t>
            </a:r>
          </a:p>
          <a:p>
            <a:pPr lvl="1"/>
            <a:r>
              <a:rPr lang="en-US" sz="1600" dirty="0" smtClean="0"/>
              <a:t>Some side holes above obstruction and distal side holes within the duodenum</a:t>
            </a:r>
          </a:p>
          <a:p>
            <a:r>
              <a:rPr lang="en-US" sz="2000" dirty="0" smtClean="0">
                <a:sym typeface="Wingdings"/>
              </a:rPr>
              <a:t>Catheter can be capped to force internal drainage</a:t>
            </a:r>
          </a:p>
          <a:p>
            <a:r>
              <a:rPr lang="en-US" sz="2000" dirty="0" smtClean="0">
                <a:sym typeface="Wingdings"/>
              </a:rPr>
              <a:t>Improved Catheter stability compared to external.</a:t>
            </a:r>
          </a:p>
          <a:p>
            <a:r>
              <a:rPr lang="en-US" sz="2000" dirty="0" smtClean="0">
                <a:sym typeface="Wingdings"/>
              </a:rPr>
              <a:t>Physiologic conditions with bile salts deposited in intestine. </a:t>
            </a:r>
          </a:p>
          <a:p>
            <a:endParaRPr lang="en-US" sz="2000" dirty="0"/>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Stenting</a:t>
            </a:r>
            <a:endParaRPr lang="en-US" dirty="0">
              <a:solidFill>
                <a:srgbClr val="FF0000"/>
              </a:solidFill>
            </a:endParaRPr>
          </a:p>
        </p:txBody>
      </p:sp>
      <p:sp>
        <p:nvSpPr>
          <p:cNvPr id="3" name="Content Placeholder 2"/>
          <p:cNvSpPr>
            <a:spLocks noGrp="1"/>
          </p:cNvSpPr>
          <p:nvPr>
            <p:ph idx="1"/>
          </p:nvPr>
        </p:nvSpPr>
        <p:spPr>
          <a:xfrm>
            <a:off x="4680815" y="2651347"/>
            <a:ext cx="4223615" cy="3407344"/>
          </a:xfrm>
        </p:spPr>
        <p:txBody>
          <a:bodyPr>
            <a:normAutofit/>
          </a:bodyPr>
          <a:lstStyle/>
          <a:p>
            <a:pPr marL="0" indent="0">
              <a:buNone/>
            </a:pPr>
            <a:r>
              <a:rPr lang="en-US" sz="2000" dirty="0"/>
              <a:t>Goal: Drain at least 50% of liver volume</a:t>
            </a:r>
          </a:p>
          <a:p>
            <a:r>
              <a:rPr lang="en-US" sz="2000" dirty="0"/>
              <a:t>Greater decrease in bilirubin level</a:t>
            </a:r>
          </a:p>
          <a:p>
            <a:r>
              <a:rPr lang="en-US" sz="2000" dirty="0"/>
              <a:t>Lower incidence of early cholangitis </a:t>
            </a:r>
          </a:p>
          <a:p>
            <a:r>
              <a:rPr lang="en-US" sz="2000" dirty="0"/>
              <a:t>Longer survival</a:t>
            </a:r>
          </a:p>
          <a:p>
            <a:pPr marL="0" indent="0">
              <a:buNone/>
            </a:pPr>
            <a:endParaRPr lang="en-US" sz="2000" dirty="0"/>
          </a:p>
          <a:p>
            <a:endParaRPr lang="en-US" sz="2000" dirty="0"/>
          </a:p>
        </p:txBody>
      </p:sp>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
        <p:nvSpPr>
          <p:cNvPr id="5" name="TextBox 4"/>
          <p:cNvSpPr txBox="1"/>
          <p:nvPr/>
        </p:nvSpPr>
        <p:spPr>
          <a:xfrm>
            <a:off x="664395" y="1757420"/>
            <a:ext cx="4001654" cy="1754327"/>
          </a:xfrm>
          <a:prstGeom prst="rect">
            <a:avLst/>
          </a:prstGeom>
          <a:noFill/>
        </p:spPr>
        <p:txBody>
          <a:bodyPr wrap="square" rtlCol="0">
            <a:spAutoFit/>
          </a:bodyPr>
          <a:lstStyle/>
          <a:p>
            <a:pPr marL="285750" indent="-285750">
              <a:buFont typeface="Arial"/>
              <a:buChar char="•"/>
            </a:pPr>
            <a:r>
              <a:rPr lang="en-US" dirty="0" smtClean="0"/>
              <a:t>Minimizes impact </a:t>
            </a:r>
            <a:r>
              <a:rPr lang="en-US" dirty="0"/>
              <a:t>on patient lifestyle when </a:t>
            </a:r>
            <a:r>
              <a:rPr lang="en-US" dirty="0" smtClean="0"/>
              <a:t>compared to </a:t>
            </a:r>
            <a:r>
              <a:rPr lang="en-US" dirty="0"/>
              <a:t>IEBDs and EBDs</a:t>
            </a:r>
            <a:r>
              <a:rPr lang="en-US" dirty="0" smtClean="0"/>
              <a:t>.</a:t>
            </a:r>
          </a:p>
          <a:p>
            <a:pPr marL="285750" indent="-285750">
              <a:buFont typeface="Arial"/>
              <a:buChar char="•"/>
            </a:pPr>
            <a:r>
              <a:rPr lang="en-US" dirty="0" smtClean="0"/>
              <a:t>Median stent patency for metallic stents 6-9 months.</a:t>
            </a:r>
          </a:p>
          <a:p>
            <a:pPr marL="285750" indent="-285750">
              <a:buFont typeface="Arial"/>
              <a:buChar char="•"/>
            </a:pPr>
            <a:r>
              <a:rPr lang="en-US" dirty="0" smtClean="0"/>
              <a:t>Cost?</a:t>
            </a:r>
          </a:p>
          <a:p>
            <a:pPr marL="285750" indent="-285750">
              <a:buFont typeface="Arial"/>
              <a:buChar char="•"/>
            </a:pPr>
            <a:endParaRPr lang="en-US" dirty="0"/>
          </a:p>
        </p:txBody>
      </p:sp>
      <p:pic>
        <p:nvPicPr>
          <p:cNvPr id="6" name="Picture 5" descr="wallfk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618" y="3829452"/>
            <a:ext cx="3263340" cy="2792254"/>
          </a:xfrm>
          <a:prstGeom prst="rect">
            <a:avLst/>
          </a:prstGeom>
        </p:spPr>
      </p:pic>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78 y/o male with Type I malignant obstruction and jaundice. </a:t>
            </a:r>
            <a:endParaRPr lang="en-US" dirty="0"/>
          </a:p>
        </p:txBody>
      </p:sp>
      <p:pic>
        <p:nvPicPr>
          <p:cNvPr id="5" name="Content Placeholder 4" descr="1tlO0TqlQW+yT2TCsLkrXw_mini_14a8.jpg"/>
          <p:cNvPicPr>
            <a:picLocks noGrp="1" noChangeAspect="1"/>
          </p:cNvPicPr>
          <p:nvPr>
            <p:ph idx="1"/>
          </p:nvPr>
        </p:nvPicPr>
        <p:blipFill>
          <a:blip r:embed="rId3">
            <a:extLst>
              <a:ext uri="{28A0092B-C50C-407E-A947-70E740481C1C}">
                <a14:useLocalDpi xmlns:a14="http://schemas.microsoft.com/office/drawing/2010/main" val="0"/>
              </a:ext>
            </a:extLst>
          </a:blip>
          <a:srcRect t="5633" b="5633"/>
          <a:stretch>
            <a:fillRect/>
          </a:stretch>
        </p:blipFill>
        <p:spPr>
          <a:xfrm>
            <a:off x="339071" y="1714230"/>
            <a:ext cx="4208934" cy="4525963"/>
          </a:xfrm>
        </p:spPr>
      </p:pic>
      <p:pic>
        <p:nvPicPr>
          <p:cNvPr id="4" name="Picture 3" descr="IRDOC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6" name="Picture 5" descr="DDxCTX0WR8G8GxhdakjgpQ_mini_14b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5200" y="1678141"/>
            <a:ext cx="4267446" cy="4562052"/>
          </a:xfrm>
          <a:prstGeom prst="rect">
            <a:avLst/>
          </a:prstGeom>
        </p:spPr>
      </p:pic>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Same patient 6 months later</a:t>
            </a:r>
            <a:endParaRPr lang="en-US" dirty="0"/>
          </a:p>
        </p:txBody>
      </p:sp>
      <p:pic>
        <p:nvPicPr>
          <p:cNvPr id="5" name="Content Placeholder 4" descr="endo1.jpeg"/>
          <p:cNvPicPr>
            <a:picLocks noGrp="1" noChangeAspect="1"/>
          </p:cNvPicPr>
          <p:nvPr>
            <p:ph idx="1"/>
          </p:nvPr>
        </p:nvPicPr>
        <p:blipFill>
          <a:blip r:embed="rId2">
            <a:extLst>
              <a:ext uri="{28A0092B-C50C-407E-A947-70E740481C1C}">
                <a14:useLocalDpi xmlns:a14="http://schemas.microsoft.com/office/drawing/2010/main" val="0"/>
              </a:ext>
            </a:extLst>
          </a:blip>
          <a:srcRect t="6134" b="6134"/>
          <a:stretch>
            <a:fillRect/>
          </a:stretch>
        </p:blipFill>
        <p:spPr>
          <a:xfrm>
            <a:off x="457201" y="1600200"/>
            <a:ext cx="4852095" cy="4525963"/>
          </a:xfrm>
        </p:spPr>
      </p:pic>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
        <p:nvSpPr>
          <p:cNvPr id="6" name="TextBox 5"/>
          <p:cNvSpPr txBox="1"/>
          <p:nvPr/>
        </p:nvSpPr>
        <p:spPr>
          <a:xfrm>
            <a:off x="5690288" y="5479832"/>
            <a:ext cx="2648520" cy="646331"/>
          </a:xfrm>
          <a:prstGeom prst="rect">
            <a:avLst/>
          </a:prstGeom>
          <a:noFill/>
        </p:spPr>
        <p:txBody>
          <a:bodyPr wrap="square" rtlCol="0">
            <a:spAutoFit/>
          </a:bodyPr>
          <a:lstStyle/>
          <a:p>
            <a:r>
              <a:rPr lang="en-US" b="1" dirty="0" smtClean="0"/>
              <a:t>Images Courtesy of </a:t>
            </a:r>
            <a:r>
              <a:rPr lang="en-US" b="1" dirty="0" err="1" smtClean="0"/>
              <a:t>Dr</a:t>
            </a:r>
            <a:r>
              <a:rPr lang="en-US" b="1" dirty="0" smtClean="0"/>
              <a:t> </a:t>
            </a:r>
            <a:r>
              <a:rPr lang="en-US" b="1" dirty="0" err="1" smtClean="0"/>
              <a:t>Remi</a:t>
            </a:r>
            <a:r>
              <a:rPr lang="en-US" b="1" dirty="0" smtClean="0"/>
              <a:t> </a:t>
            </a:r>
            <a:r>
              <a:rPr lang="en-US" b="1" dirty="0" err="1" smtClean="0"/>
              <a:t>Oluyemi</a:t>
            </a:r>
            <a:endParaRPr lang="en-US" b="1" dirty="0"/>
          </a:p>
        </p:txBody>
      </p:sp>
      <p:sp>
        <p:nvSpPr>
          <p:cNvPr id="7" name="TextBox 6"/>
          <p:cNvSpPr txBox="1"/>
          <p:nvPr/>
        </p:nvSpPr>
        <p:spPr>
          <a:xfrm>
            <a:off x="5753012" y="2050133"/>
            <a:ext cx="2980303" cy="923330"/>
          </a:xfrm>
          <a:prstGeom prst="rect">
            <a:avLst/>
          </a:prstGeom>
          <a:noFill/>
        </p:spPr>
        <p:txBody>
          <a:bodyPr wrap="none" rtlCol="0">
            <a:spAutoFit/>
          </a:bodyPr>
          <a:lstStyle/>
          <a:p>
            <a:pPr marL="285750" indent="-285750">
              <a:buFont typeface="Arial"/>
              <a:buChar char="•"/>
            </a:pPr>
            <a:r>
              <a:rPr lang="en-US" dirty="0" smtClean="0"/>
              <a:t>Stent patient</a:t>
            </a:r>
          </a:p>
          <a:p>
            <a:pPr marL="285750" indent="-285750">
              <a:buFont typeface="Arial"/>
              <a:buChar char="•"/>
            </a:pPr>
            <a:r>
              <a:rPr lang="en-US" dirty="0" smtClean="0"/>
              <a:t>Resolved Jaundice</a:t>
            </a:r>
          </a:p>
          <a:p>
            <a:pPr marL="285750" indent="-285750">
              <a:buFont typeface="Arial"/>
              <a:buChar char="•"/>
            </a:pPr>
            <a:r>
              <a:rPr lang="en-US" dirty="0" smtClean="0"/>
              <a:t>Improved Weight and QOL</a:t>
            </a:r>
          </a:p>
        </p:txBody>
      </p:sp>
    </p:spTree>
    <p:extLst>
      <p:ext uri="{BB962C8B-B14F-4D97-AF65-F5344CB8AC3E}">
        <p14:creationId xmlns:p14="http://schemas.microsoft.com/office/powerpoint/2010/main" val="35627066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52" y="0"/>
            <a:ext cx="8229600" cy="1143000"/>
          </a:xfrm>
        </p:spPr>
        <p:txBody>
          <a:bodyPr>
            <a:normAutofit fontScale="90000"/>
          </a:bodyPr>
          <a:lstStyle/>
          <a:p>
            <a:r>
              <a:rPr lang="en-US" dirty="0" smtClean="0">
                <a:solidFill>
                  <a:srgbClr val="FF0000"/>
                </a:solidFill>
              </a:rPr>
              <a:t/>
            </a:r>
            <a:br>
              <a:rPr lang="en-US" dirty="0" smtClean="0">
                <a:solidFill>
                  <a:srgbClr val="FF0000"/>
                </a:solidFill>
              </a:rPr>
            </a:br>
            <a:r>
              <a:rPr lang="en-US" dirty="0" smtClean="0">
                <a:solidFill>
                  <a:srgbClr val="FF0000"/>
                </a:solidFill>
              </a:rPr>
              <a:t>Stent </a:t>
            </a:r>
            <a:r>
              <a:rPr lang="en-US" dirty="0">
                <a:solidFill>
                  <a:srgbClr val="FF0000"/>
                </a:solidFill>
              </a:rPr>
              <a:t>complications</a:t>
            </a:r>
            <a:br>
              <a:rPr lang="en-US" dirty="0">
                <a:solidFill>
                  <a:srgbClr val="FF0000"/>
                </a:solidFill>
              </a:rPr>
            </a:br>
            <a:endParaRPr lang="en-US" dirty="0">
              <a:solidFill>
                <a:srgbClr val="FF0000"/>
              </a:solidFill>
            </a:endParaRPr>
          </a:p>
        </p:txBody>
      </p:sp>
      <p:pic>
        <p:nvPicPr>
          <p:cNvPr id="5" name="Content Placeholder 4" descr="Screen Shot 2019-06-05 at 7.37.03 PM.jpeg"/>
          <p:cNvPicPr>
            <a:picLocks noGrp="1" noChangeAspect="1"/>
          </p:cNvPicPr>
          <p:nvPr>
            <p:ph idx="1"/>
          </p:nvPr>
        </p:nvPicPr>
        <p:blipFill>
          <a:blip r:embed="rId3">
            <a:extLst>
              <a:ext uri="{28A0092B-C50C-407E-A947-70E740481C1C}">
                <a14:useLocalDpi xmlns:a14="http://schemas.microsoft.com/office/drawing/2010/main" val="0"/>
              </a:ext>
            </a:extLst>
          </a:blip>
          <a:srcRect t="583" b="583"/>
          <a:stretch>
            <a:fillRect/>
          </a:stretch>
        </p:blipFill>
        <p:spPr>
          <a:xfrm>
            <a:off x="4513589" y="1143000"/>
            <a:ext cx="4457719" cy="4679293"/>
          </a:xfrm>
        </p:spPr>
      </p:pic>
      <p:pic>
        <p:nvPicPr>
          <p:cNvPr id="4" name="Picture 3" descr="IRDOC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
        <p:nvSpPr>
          <p:cNvPr id="3" name="TextBox 2"/>
          <p:cNvSpPr txBox="1"/>
          <p:nvPr/>
        </p:nvSpPr>
        <p:spPr>
          <a:xfrm>
            <a:off x="0" y="1143000"/>
            <a:ext cx="4513589" cy="1631216"/>
          </a:xfrm>
          <a:prstGeom prst="rect">
            <a:avLst/>
          </a:prstGeom>
          <a:noFill/>
        </p:spPr>
        <p:txBody>
          <a:bodyPr wrap="square" rtlCol="0">
            <a:spAutoFit/>
          </a:bodyPr>
          <a:lstStyle/>
          <a:p>
            <a:r>
              <a:rPr lang="en-US" sz="2000" dirty="0"/>
              <a:t>Mechanisms of occlusion of SEMS</a:t>
            </a:r>
          </a:p>
          <a:p>
            <a:pPr marL="342900" indent="-342900">
              <a:buFont typeface="Arial"/>
              <a:buChar char="•"/>
            </a:pPr>
            <a:r>
              <a:rPr lang="en-US" sz="2000" dirty="0"/>
              <a:t>Ingrowth: tumor grows between the mesh lines of the stent</a:t>
            </a:r>
          </a:p>
          <a:p>
            <a:pPr marL="342900" indent="-342900">
              <a:buFont typeface="Arial"/>
              <a:buChar char="•"/>
            </a:pPr>
            <a:r>
              <a:rPr lang="en-US" sz="2000" dirty="0" err="1"/>
              <a:t>Overgrowth:tumor</a:t>
            </a:r>
            <a:r>
              <a:rPr lang="en-US" sz="2000" dirty="0"/>
              <a:t> blocks either the proximal or distal end of the stent.</a:t>
            </a:r>
          </a:p>
        </p:txBody>
      </p:sp>
      <p:pic>
        <p:nvPicPr>
          <p:cNvPr id="6" name="Picture 5" descr="CORON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552" y="2774217"/>
            <a:ext cx="3852206" cy="4083784"/>
          </a:xfrm>
          <a:prstGeom prst="rect">
            <a:avLst/>
          </a:prstGeom>
        </p:spPr>
      </p:pic>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Causes of Biliary obstruction</a:t>
            </a:r>
            <a:endParaRPr lang="en-US" dirty="0">
              <a:solidFill>
                <a:srgbClr val="FF0000"/>
              </a:solidFill>
            </a:endParaRPr>
          </a:p>
        </p:txBody>
      </p:sp>
      <p:sp>
        <p:nvSpPr>
          <p:cNvPr id="3" name="Content Placeholder 2"/>
          <p:cNvSpPr>
            <a:spLocks noGrp="1"/>
          </p:cNvSpPr>
          <p:nvPr>
            <p:ph idx="1"/>
          </p:nvPr>
        </p:nvSpPr>
        <p:spPr>
          <a:xfrm>
            <a:off x="457200" y="1600200"/>
            <a:ext cx="5078496" cy="4525963"/>
          </a:xfrm>
        </p:spPr>
        <p:txBody>
          <a:bodyPr>
            <a:normAutofit lnSpcReduction="10000"/>
          </a:bodyPr>
          <a:lstStyle/>
          <a:p>
            <a:r>
              <a:rPr lang="en-US" dirty="0" smtClean="0"/>
              <a:t>Malignant 70-80%</a:t>
            </a:r>
          </a:p>
          <a:p>
            <a:pPr lvl="1"/>
            <a:r>
              <a:rPr lang="en-US" sz="1800" b="1" dirty="0" err="1" smtClean="0">
                <a:solidFill>
                  <a:srgbClr val="FFFF00"/>
                </a:solidFill>
              </a:rPr>
              <a:t>Cholangiocarcinoma</a:t>
            </a:r>
            <a:endParaRPr lang="en-US" sz="1800" b="1" dirty="0" smtClean="0">
              <a:solidFill>
                <a:srgbClr val="FFFF00"/>
              </a:solidFill>
            </a:endParaRPr>
          </a:p>
          <a:p>
            <a:pPr lvl="1"/>
            <a:r>
              <a:rPr lang="en-US" sz="1800" b="1" dirty="0" smtClean="0">
                <a:solidFill>
                  <a:srgbClr val="FFFF00"/>
                </a:solidFill>
              </a:rPr>
              <a:t>Pancreatic Adenocarcinoma</a:t>
            </a:r>
          </a:p>
          <a:p>
            <a:pPr lvl="1"/>
            <a:r>
              <a:rPr lang="en-US" sz="1800" dirty="0" smtClean="0"/>
              <a:t>Gall bladder cancer</a:t>
            </a:r>
          </a:p>
          <a:p>
            <a:pPr lvl="1"/>
            <a:r>
              <a:rPr lang="en-US" sz="1800" dirty="0" smtClean="0"/>
              <a:t>Hepatocellular cancer</a:t>
            </a:r>
          </a:p>
          <a:p>
            <a:pPr lvl="1"/>
            <a:r>
              <a:rPr lang="en-US" sz="1800" dirty="0" smtClean="0"/>
              <a:t>Metastatic disease</a:t>
            </a:r>
          </a:p>
          <a:p>
            <a:pPr lvl="1"/>
            <a:r>
              <a:rPr lang="en-US" sz="1800" dirty="0" smtClean="0"/>
              <a:t>Lymphoma</a:t>
            </a:r>
          </a:p>
          <a:p>
            <a:pPr lvl="1"/>
            <a:endParaRPr lang="en-US" sz="1800" dirty="0"/>
          </a:p>
          <a:p>
            <a:r>
              <a:rPr lang="en-US" sz="2200" dirty="0" smtClean="0"/>
              <a:t>Benign 20-30%</a:t>
            </a:r>
          </a:p>
          <a:p>
            <a:pPr lvl="1"/>
            <a:r>
              <a:rPr lang="en-US" sz="1800" dirty="0" smtClean="0"/>
              <a:t>Iatrogenic( 80-90%)</a:t>
            </a:r>
          </a:p>
          <a:p>
            <a:pPr lvl="1"/>
            <a:r>
              <a:rPr lang="en-US" sz="1800" dirty="0" smtClean="0"/>
              <a:t>Pancreatitis(8.2-13.9%)</a:t>
            </a:r>
          </a:p>
          <a:p>
            <a:pPr lvl="1"/>
            <a:r>
              <a:rPr lang="en-US" sz="1800" dirty="0" smtClean="0"/>
              <a:t>Primary </a:t>
            </a:r>
            <a:r>
              <a:rPr lang="en-US" sz="1800" dirty="0" err="1" smtClean="0"/>
              <a:t>sclerosing</a:t>
            </a:r>
            <a:r>
              <a:rPr lang="en-US" sz="1800" dirty="0" smtClean="0"/>
              <a:t> cholangitis</a:t>
            </a:r>
          </a:p>
          <a:p>
            <a:pPr lvl="1"/>
            <a:r>
              <a:rPr lang="en-US" sz="1800" dirty="0" err="1" smtClean="0"/>
              <a:t>IgG</a:t>
            </a:r>
            <a:r>
              <a:rPr lang="en-US" sz="1800" dirty="0" smtClean="0"/>
              <a:t> 4 </a:t>
            </a:r>
            <a:r>
              <a:rPr lang="en-US" sz="1800" dirty="0" err="1" smtClean="0"/>
              <a:t>Cholangiopathy</a:t>
            </a:r>
            <a:endParaRPr lang="en-US" sz="1800" dirty="0"/>
          </a:p>
          <a:p>
            <a:pPr lvl="1"/>
            <a:r>
              <a:rPr lang="en-US" sz="1800" dirty="0" smtClean="0"/>
              <a:t>Other miscellaneous causes.</a:t>
            </a:r>
          </a:p>
          <a:p>
            <a:endParaRPr lang="en-US" sz="2200" dirty="0" smtClean="0"/>
          </a:p>
        </p:txBody>
      </p:sp>
      <p:pic>
        <p:nvPicPr>
          <p:cNvPr id="4" name="Picture 3" descr="IRDOC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
        <p:nvSpPr>
          <p:cNvPr id="5" name="TextBox 4"/>
          <p:cNvSpPr txBox="1"/>
          <p:nvPr/>
        </p:nvSpPr>
        <p:spPr>
          <a:xfrm>
            <a:off x="358928" y="6336833"/>
            <a:ext cx="4050956" cy="307777"/>
          </a:xfrm>
          <a:prstGeom prst="rect">
            <a:avLst/>
          </a:prstGeom>
          <a:noFill/>
        </p:spPr>
        <p:txBody>
          <a:bodyPr wrap="square" rtlCol="0">
            <a:spAutoFit/>
          </a:bodyPr>
          <a:lstStyle/>
          <a:p>
            <a:r>
              <a:rPr lang="en-US" sz="1400" dirty="0"/>
              <a:t>Med </a:t>
            </a:r>
            <a:r>
              <a:rPr lang="en-US" sz="1400" dirty="0" err="1" smtClean="0"/>
              <a:t>Mol</a:t>
            </a:r>
            <a:r>
              <a:rPr lang="en-US" sz="1400" dirty="0" smtClean="0"/>
              <a:t> </a:t>
            </a:r>
            <a:r>
              <a:rPr lang="en-US" sz="1400" dirty="0" err="1" smtClean="0"/>
              <a:t>Morphol</a:t>
            </a:r>
            <a:r>
              <a:rPr lang="en-US" sz="1400" dirty="0" smtClean="0"/>
              <a:t> 2016;49</a:t>
            </a:r>
            <a:r>
              <a:rPr lang="en-US" sz="1400" dirty="0"/>
              <a:t>:189-202</a:t>
            </a:r>
          </a:p>
        </p:txBody>
      </p:sp>
      <p:sp>
        <p:nvSpPr>
          <p:cNvPr id="6" name="TextBox 5"/>
          <p:cNvSpPr txBox="1"/>
          <p:nvPr/>
        </p:nvSpPr>
        <p:spPr>
          <a:xfrm>
            <a:off x="4834044" y="2783333"/>
            <a:ext cx="410764" cy="369332"/>
          </a:xfrm>
          <a:prstGeom prst="rect">
            <a:avLst/>
          </a:prstGeom>
          <a:noFill/>
        </p:spPr>
        <p:txBody>
          <a:bodyPr wrap="none" rtlCol="0">
            <a:spAutoFit/>
          </a:bodyPr>
          <a:lstStyle/>
          <a:p>
            <a:r>
              <a:rPr lang="en-US" dirty="0" smtClean="0">
                <a:sym typeface="Wingdings"/>
              </a:rPr>
              <a:t></a:t>
            </a:r>
            <a:endParaRPr lang="en-US" dirty="0"/>
          </a:p>
        </p:txBody>
      </p:sp>
      <p:sp>
        <p:nvSpPr>
          <p:cNvPr id="7" name="TextBox 6"/>
          <p:cNvSpPr txBox="1"/>
          <p:nvPr/>
        </p:nvSpPr>
        <p:spPr>
          <a:xfrm>
            <a:off x="5433508" y="1967725"/>
            <a:ext cx="2248136" cy="1631216"/>
          </a:xfrm>
          <a:prstGeom prst="rect">
            <a:avLst/>
          </a:prstGeom>
          <a:noFill/>
        </p:spPr>
        <p:txBody>
          <a:bodyPr wrap="square" rtlCol="0">
            <a:spAutoFit/>
          </a:bodyPr>
          <a:lstStyle/>
          <a:p>
            <a:r>
              <a:rPr lang="en-US" sz="2000" dirty="0" smtClean="0"/>
              <a:t>Curative resection only possible in less than 20% due to local spread and inoperable disease. </a:t>
            </a:r>
            <a:endParaRPr lang="en-US" sz="2000" dirty="0"/>
          </a:p>
        </p:txBody>
      </p:sp>
    </p:spTree>
    <p:extLst>
      <p:ext uri="{BB962C8B-B14F-4D97-AF65-F5344CB8AC3E}">
        <p14:creationId xmlns:p14="http://schemas.microsoft.com/office/powerpoint/2010/main" val="11707079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7464744" cy="1665034"/>
          </a:xfrm>
        </p:spPr>
        <p:txBody>
          <a:bodyPr>
            <a:noAutofit/>
          </a:bodyPr>
          <a:lstStyle/>
          <a:p>
            <a:pPr marL="0" indent="0" algn="ctr">
              <a:buNone/>
            </a:pPr>
            <a:r>
              <a:rPr lang="en-US" sz="5400" b="1" dirty="0" smtClean="0">
                <a:solidFill>
                  <a:srgbClr val="FF0000"/>
                </a:solidFill>
              </a:rPr>
              <a:t>BENIGN BILIARY PATHOLOGY</a:t>
            </a:r>
          </a:p>
        </p:txBody>
      </p:sp>
    </p:spTree>
    <p:extLst>
      <p:ext uri="{BB962C8B-B14F-4D97-AF65-F5344CB8AC3E}">
        <p14:creationId xmlns:p14="http://schemas.microsoft.com/office/powerpoint/2010/main" val="27514395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231" y="705596"/>
            <a:ext cx="8357569" cy="712041"/>
          </a:xfrm>
        </p:spPr>
        <p:txBody>
          <a:bodyPr>
            <a:normAutofit/>
          </a:bodyPr>
          <a:lstStyle/>
          <a:p>
            <a:r>
              <a:rPr lang="en-US" sz="1800" dirty="0"/>
              <a:t>7</a:t>
            </a:r>
            <a:r>
              <a:rPr lang="en-US" sz="1800" dirty="0" smtClean="0"/>
              <a:t>8 y/o female with contained perforation of an </a:t>
            </a:r>
            <a:r>
              <a:rPr lang="en-US" sz="1800" dirty="0" err="1" smtClean="0"/>
              <a:t>inflammed</a:t>
            </a:r>
            <a:r>
              <a:rPr lang="en-US" sz="1800" dirty="0" smtClean="0"/>
              <a:t> GB underwent open cholecystectomy. Operation complicated by extensive inflammatory tissue.</a:t>
            </a:r>
            <a:endParaRPr lang="en-US" sz="1800" dirty="0"/>
          </a:p>
        </p:txBody>
      </p:sp>
      <p:pic>
        <p:nvPicPr>
          <p:cNvPr id="4" name="Picture 3" descr="IRDOC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7" name="Content Placeholder 6" descr="Screen Shot 2019-06-12 at 6.00.53 PM.jpeg"/>
          <p:cNvPicPr>
            <a:picLocks noGrp="1" noChangeAspect="1"/>
          </p:cNvPicPr>
          <p:nvPr>
            <p:ph idx="1"/>
          </p:nvPr>
        </p:nvPicPr>
        <p:blipFill>
          <a:blip r:embed="rId3">
            <a:extLst>
              <a:ext uri="{28A0092B-C50C-407E-A947-70E740481C1C}">
                <a14:useLocalDpi xmlns:a14="http://schemas.microsoft.com/office/drawing/2010/main" val="0"/>
              </a:ext>
            </a:extLst>
          </a:blip>
          <a:srcRect l="4920" r="4920"/>
          <a:stretch>
            <a:fillRect/>
          </a:stretch>
        </p:blipFill>
        <p:spPr>
          <a:xfrm>
            <a:off x="159324" y="1600200"/>
            <a:ext cx="4246563" cy="4525963"/>
          </a:xfrm>
        </p:spPr>
      </p:pic>
      <p:pic>
        <p:nvPicPr>
          <p:cNvPr id="9" name="Picture 8" descr="Screen Shot 2019-06-12 at 6.00.58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887" y="1600200"/>
            <a:ext cx="4532226" cy="4525963"/>
          </a:xfrm>
          <a:prstGeom prst="rect">
            <a:avLst/>
          </a:prstGeom>
        </p:spPr>
      </p:pic>
      <p:sp>
        <p:nvSpPr>
          <p:cNvPr id="10" name="TextBox 9"/>
          <p:cNvSpPr txBox="1"/>
          <p:nvPr/>
        </p:nvSpPr>
        <p:spPr>
          <a:xfrm>
            <a:off x="2774948" y="360638"/>
            <a:ext cx="3794729" cy="461665"/>
          </a:xfrm>
          <a:prstGeom prst="rect">
            <a:avLst/>
          </a:prstGeom>
          <a:noFill/>
        </p:spPr>
        <p:txBody>
          <a:bodyPr wrap="none" rtlCol="0">
            <a:spAutoFit/>
          </a:bodyPr>
          <a:lstStyle/>
          <a:p>
            <a:r>
              <a:rPr lang="en-US" sz="2400" dirty="0" smtClean="0">
                <a:solidFill>
                  <a:srgbClr val="FF0000"/>
                </a:solidFill>
              </a:rPr>
              <a:t>Management of Biliary Leaks </a:t>
            </a:r>
            <a:endParaRPr lang="en-US" sz="2400" dirty="0">
              <a:solidFill>
                <a:srgbClr val="FF0000"/>
              </a:solidFill>
            </a:endParaRPr>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8.5 </a:t>
            </a:r>
            <a:r>
              <a:rPr lang="en-US" sz="2000" dirty="0" err="1" smtClean="0"/>
              <a:t>Fr</a:t>
            </a:r>
            <a:r>
              <a:rPr lang="en-US" sz="2000" dirty="0" smtClean="0"/>
              <a:t> Internal/External catheter placed. </a:t>
            </a:r>
            <a:br>
              <a:rPr lang="en-US" sz="2000" dirty="0" smtClean="0"/>
            </a:br>
            <a:r>
              <a:rPr lang="en-US" sz="2000" dirty="0" smtClean="0"/>
              <a:t>2 weeks later inflammatory markers decreased. Only cystic duct stump seen. </a:t>
            </a:r>
            <a:endParaRPr lang="en-US" sz="2000" dirty="0"/>
          </a:p>
        </p:txBody>
      </p:sp>
      <p:pic>
        <p:nvPicPr>
          <p:cNvPr id="5" name="Content Placeholder 4" descr="Screen Shot 2019-06-12 at 6.01.09 PM.jpeg"/>
          <p:cNvPicPr>
            <a:picLocks noGrp="1" noChangeAspect="1"/>
          </p:cNvPicPr>
          <p:nvPr>
            <p:ph idx="1"/>
          </p:nvPr>
        </p:nvPicPr>
        <p:blipFill>
          <a:blip r:embed="rId2">
            <a:extLst>
              <a:ext uri="{28A0092B-C50C-407E-A947-70E740481C1C}">
                <a14:useLocalDpi xmlns:a14="http://schemas.microsoft.com/office/drawing/2010/main" val="0"/>
              </a:ext>
            </a:extLst>
          </a:blip>
          <a:srcRect l="10119" r="10119"/>
          <a:stretch>
            <a:fillRect/>
          </a:stretch>
        </p:blipFill>
        <p:spPr>
          <a:xfrm>
            <a:off x="0" y="1600200"/>
            <a:ext cx="4371975" cy="4631453"/>
          </a:xfrm>
        </p:spPr>
      </p:pic>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6" name="Picture 5" descr="Screen Shot 2019-06-12 at 6.01.14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975" y="1600200"/>
            <a:ext cx="4579382" cy="4631453"/>
          </a:xfrm>
          <a:prstGeom prst="rect">
            <a:avLst/>
          </a:prstGeom>
        </p:spPr>
      </p:pic>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64 y/o male with h/o pancreatic </a:t>
            </a:r>
            <a:r>
              <a:rPr lang="en-US" sz="2800" dirty="0" err="1" smtClean="0"/>
              <a:t>ca</a:t>
            </a:r>
            <a:r>
              <a:rPr lang="en-US" sz="2800" dirty="0" smtClean="0"/>
              <a:t> s/p </a:t>
            </a:r>
            <a:r>
              <a:rPr lang="en-US" sz="2800" dirty="0" err="1" smtClean="0"/>
              <a:t>whipple</a:t>
            </a:r>
            <a:r>
              <a:rPr lang="en-US" sz="2800" dirty="0" smtClean="0"/>
              <a:t> who presented with hepatic abscess with note of occluded common hepatic artery </a:t>
            </a:r>
            <a:endParaRPr lang="en-US" sz="2800" dirty="0"/>
          </a:p>
        </p:txBody>
      </p:sp>
      <p:pic>
        <p:nvPicPr>
          <p:cNvPr id="4" name="Content Placeholder 3" descr="cybil1.jpg"/>
          <p:cNvPicPr>
            <a:picLocks noGrp="1" noChangeAspect="1"/>
          </p:cNvPicPr>
          <p:nvPr>
            <p:ph idx="1"/>
          </p:nvPr>
        </p:nvPicPr>
        <p:blipFill>
          <a:blip r:embed="rId2">
            <a:extLst>
              <a:ext uri="{28A0092B-C50C-407E-A947-70E740481C1C}">
                <a14:useLocalDpi xmlns:a14="http://schemas.microsoft.com/office/drawing/2010/main" val="0"/>
              </a:ext>
            </a:extLst>
          </a:blip>
          <a:srcRect t="14483" b="14483"/>
          <a:stretch>
            <a:fillRect/>
          </a:stretch>
        </p:blipFill>
        <p:spPr>
          <a:xfrm>
            <a:off x="457200" y="1600199"/>
            <a:ext cx="4370834" cy="3104755"/>
          </a:xfrm>
        </p:spPr>
      </p:pic>
      <p:pic>
        <p:nvPicPr>
          <p:cNvPr id="5" name="Picture 4" descr="ctbil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848" y="2736328"/>
            <a:ext cx="3580358" cy="3580358"/>
          </a:xfrm>
          <a:prstGeom prst="rect">
            <a:avLst/>
          </a:prstGeom>
        </p:spPr>
      </p:pic>
    </p:spTree>
    <p:extLst>
      <p:ext uri="{BB962C8B-B14F-4D97-AF65-F5344CB8AC3E}">
        <p14:creationId xmlns:p14="http://schemas.microsoft.com/office/powerpoint/2010/main" val="25975613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Cholangiogram</a:t>
            </a:r>
            <a:r>
              <a:rPr lang="en-US" sz="3200" dirty="0" smtClean="0"/>
              <a:t> shows connection to the Biliary tree</a:t>
            </a:r>
            <a:endParaRPr lang="en-US" sz="3200" dirty="0"/>
          </a:p>
        </p:txBody>
      </p:sp>
      <p:pic>
        <p:nvPicPr>
          <p:cNvPr id="4" name="Content Placeholder 3" descr="bil1.jpg"/>
          <p:cNvPicPr>
            <a:picLocks noGrp="1" noChangeAspect="1"/>
          </p:cNvPicPr>
          <p:nvPr>
            <p:ph idx="1"/>
          </p:nvPr>
        </p:nvPicPr>
        <p:blipFill>
          <a:blip r:embed="rId2">
            <a:extLst>
              <a:ext uri="{28A0092B-C50C-407E-A947-70E740481C1C}">
                <a14:useLocalDpi xmlns:a14="http://schemas.microsoft.com/office/drawing/2010/main" val="0"/>
              </a:ext>
            </a:extLst>
          </a:blip>
          <a:srcRect l="1512" r="1512"/>
          <a:stretch>
            <a:fillRect/>
          </a:stretch>
        </p:blipFill>
        <p:spPr>
          <a:xfrm>
            <a:off x="380698" y="1612999"/>
            <a:ext cx="4166376" cy="4296286"/>
          </a:xfrm>
        </p:spPr>
      </p:pic>
      <p:pic>
        <p:nvPicPr>
          <p:cNvPr id="6" name="Picture 5" descr="bil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074" y="1612999"/>
            <a:ext cx="4318820" cy="4296287"/>
          </a:xfrm>
          <a:prstGeom prst="rect">
            <a:avLst/>
          </a:prstGeom>
        </p:spPr>
      </p:pic>
    </p:spTree>
    <p:extLst>
      <p:ext uri="{BB962C8B-B14F-4D97-AF65-F5344CB8AC3E}">
        <p14:creationId xmlns:p14="http://schemas.microsoft.com/office/powerpoint/2010/main" val="30794716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236" y="274638"/>
            <a:ext cx="3898563" cy="1143000"/>
          </a:xfrm>
        </p:spPr>
        <p:txBody>
          <a:bodyPr>
            <a:normAutofit/>
          </a:bodyPr>
          <a:lstStyle/>
          <a:p>
            <a:r>
              <a:rPr lang="en-US" sz="2000" dirty="0" smtClean="0"/>
              <a:t>CT shows occluded common Hepatic Artery</a:t>
            </a:r>
            <a:endParaRPr lang="en-US" sz="2000" dirty="0"/>
          </a:p>
        </p:txBody>
      </p:sp>
      <p:pic>
        <p:nvPicPr>
          <p:cNvPr id="5" name="Content Placeholder 4" descr="bil6.jpg"/>
          <p:cNvPicPr>
            <a:picLocks noGrp="1" noChangeAspect="1"/>
          </p:cNvPicPr>
          <p:nvPr>
            <p:ph idx="1"/>
          </p:nvPr>
        </p:nvPicPr>
        <p:blipFill>
          <a:blip r:embed="rId2">
            <a:extLst>
              <a:ext uri="{28A0092B-C50C-407E-A947-70E740481C1C}">
                <a14:useLocalDpi xmlns:a14="http://schemas.microsoft.com/office/drawing/2010/main" val="0"/>
              </a:ext>
            </a:extLst>
          </a:blip>
          <a:srcRect l="9891" r="9891"/>
          <a:stretch>
            <a:fillRect/>
          </a:stretch>
        </p:blipFill>
        <p:spPr>
          <a:xfrm>
            <a:off x="179832" y="1600200"/>
            <a:ext cx="4232275" cy="4406900"/>
          </a:xfrm>
        </p:spPr>
      </p:pic>
      <p:pic>
        <p:nvPicPr>
          <p:cNvPr id="6" name="Picture 5" descr="ctbil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107" y="1600200"/>
            <a:ext cx="4454525" cy="4454525"/>
          </a:xfrm>
          <a:prstGeom prst="rect">
            <a:avLst/>
          </a:prstGeom>
        </p:spPr>
      </p:pic>
    </p:spTree>
    <p:extLst>
      <p:ext uri="{BB962C8B-B14F-4D97-AF65-F5344CB8AC3E}">
        <p14:creationId xmlns:p14="http://schemas.microsoft.com/office/powerpoint/2010/main" val="6881055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Arteriogram showing occlusion of the common hepatic artery</a:t>
            </a:r>
            <a:endParaRPr lang="en-US" dirty="0"/>
          </a:p>
        </p:txBody>
      </p:sp>
      <p:pic>
        <p:nvPicPr>
          <p:cNvPr id="8" name="Content Placeholder 7" descr="angio1.jpg"/>
          <p:cNvPicPr>
            <a:picLocks noGrp="1" noChangeAspect="1"/>
          </p:cNvPicPr>
          <p:nvPr>
            <p:ph idx="1"/>
          </p:nvPr>
        </p:nvPicPr>
        <p:blipFill>
          <a:blip r:embed="rId2">
            <a:extLst>
              <a:ext uri="{28A0092B-C50C-407E-A947-70E740481C1C}">
                <a14:useLocalDpi xmlns:a14="http://schemas.microsoft.com/office/drawing/2010/main" val="0"/>
              </a:ext>
            </a:extLst>
          </a:blip>
          <a:srcRect t="14990" b="14990"/>
          <a:stretch>
            <a:fillRect/>
          </a:stretch>
        </p:blipFill>
        <p:spPr>
          <a:xfrm>
            <a:off x="995755" y="1688807"/>
            <a:ext cx="6869276" cy="4666990"/>
          </a:xfrm>
        </p:spPr>
      </p:pic>
    </p:spTree>
    <p:extLst>
      <p:ext uri="{BB962C8B-B14F-4D97-AF65-F5344CB8AC3E}">
        <p14:creationId xmlns:p14="http://schemas.microsoft.com/office/powerpoint/2010/main" val="20016162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1317"/>
          </a:xfrm>
        </p:spPr>
        <p:txBody>
          <a:bodyPr>
            <a:normAutofit fontScale="90000"/>
          </a:bodyPr>
          <a:lstStyle/>
          <a:p>
            <a:r>
              <a:rPr lang="en-US" dirty="0" smtClean="0"/>
              <a:t>Hepatic artery Angioplasty</a:t>
            </a:r>
            <a:endParaRPr lang="en-US" dirty="0"/>
          </a:p>
        </p:txBody>
      </p:sp>
      <p:pic>
        <p:nvPicPr>
          <p:cNvPr id="4" name="Content Placeholder 3" descr="angio3.jpg"/>
          <p:cNvPicPr>
            <a:picLocks noGrp="1" noChangeAspect="1"/>
          </p:cNvPicPr>
          <p:nvPr>
            <p:ph idx="1"/>
          </p:nvPr>
        </p:nvPicPr>
        <p:blipFill>
          <a:blip r:embed="rId2">
            <a:extLst>
              <a:ext uri="{28A0092B-C50C-407E-A947-70E740481C1C}">
                <a14:useLocalDpi xmlns:a14="http://schemas.microsoft.com/office/drawing/2010/main" val="0"/>
              </a:ext>
            </a:extLst>
          </a:blip>
          <a:srcRect l="7608" r="7608"/>
          <a:stretch>
            <a:fillRect/>
          </a:stretch>
        </p:blipFill>
        <p:spPr>
          <a:xfrm>
            <a:off x="1172516" y="875955"/>
            <a:ext cx="6880526" cy="5974651"/>
          </a:xfrm>
        </p:spPr>
      </p:pic>
    </p:spTree>
    <p:extLst>
      <p:ext uri="{BB962C8B-B14F-4D97-AF65-F5344CB8AC3E}">
        <p14:creationId xmlns:p14="http://schemas.microsoft.com/office/powerpoint/2010/main" val="18688954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531" y="-249795"/>
            <a:ext cx="8229600" cy="1143000"/>
          </a:xfrm>
        </p:spPr>
        <p:txBody>
          <a:bodyPr/>
          <a:lstStyle/>
          <a:p>
            <a:r>
              <a:rPr lang="en-US" dirty="0" smtClean="0"/>
              <a:t>Post angioplasty</a:t>
            </a:r>
            <a:endParaRPr lang="en-US" dirty="0"/>
          </a:p>
        </p:txBody>
      </p:sp>
      <p:pic>
        <p:nvPicPr>
          <p:cNvPr id="5" name="Content Placeholder 4" descr="angio4.jpg"/>
          <p:cNvPicPr>
            <a:picLocks noGrp="1" noChangeAspect="1"/>
          </p:cNvPicPr>
          <p:nvPr>
            <p:ph idx="1"/>
          </p:nvPr>
        </p:nvPicPr>
        <p:blipFill>
          <a:blip r:embed="rId2">
            <a:extLst>
              <a:ext uri="{28A0092B-C50C-407E-A947-70E740481C1C}">
                <a14:useLocalDpi xmlns:a14="http://schemas.microsoft.com/office/drawing/2010/main" val="0"/>
              </a:ext>
            </a:extLst>
          </a:blip>
          <a:srcRect t="3113" b="3113"/>
          <a:stretch>
            <a:fillRect/>
          </a:stretch>
        </p:blipFill>
        <p:spPr>
          <a:xfrm>
            <a:off x="0" y="745434"/>
            <a:ext cx="4804862" cy="3566431"/>
          </a:xfrm>
          <a:prstGeom prst="rect">
            <a:avLst/>
          </a:prstGeom>
        </p:spPr>
      </p:pic>
      <p:pic>
        <p:nvPicPr>
          <p:cNvPr id="4" name="Picture 3" descr="angio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092" y="2941015"/>
            <a:ext cx="4733456" cy="3741794"/>
          </a:xfrm>
          <a:prstGeom prst="rect">
            <a:avLst/>
          </a:prstGeom>
        </p:spPr>
      </p:pic>
    </p:spTree>
    <p:extLst>
      <p:ext uri="{BB962C8B-B14F-4D97-AF65-F5344CB8AC3E}">
        <p14:creationId xmlns:p14="http://schemas.microsoft.com/office/powerpoint/2010/main" val="17637219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months later</a:t>
            </a:r>
            <a:endParaRPr lang="en-US" dirty="0"/>
          </a:p>
        </p:txBody>
      </p:sp>
      <p:pic>
        <p:nvPicPr>
          <p:cNvPr id="6" name="Content Placeholder 5" descr="bil7.jpg"/>
          <p:cNvPicPr>
            <a:picLocks noGrp="1" noChangeAspect="1"/>
          </p:cNvPicPr>
          <p:nvPr>
            <p:ph idx="1"/>
          </p:nvPr>
        </p:nvPicPr>
        <p:blipFill>
          <a:blip r:embed="rId2">
            <a:extLst>
              <a:ext uri="{28A0092B-C50C-407E-A947-70E740481C1C}">
                <a14:useLocalDpi xmlns:a14="http://schemas.microsoft.com/office/drawing/2010/main" val="0"/>
              </a:ext>
            </a:extLst>
          </a:blip>
          <a:srcRect t="1874" b="1874"/>
          <a:stretch>
            <a:fillRect/>
          </a:stretch>
        </p:blipFill>
        <p:spPr>
          <a:xfrm>
            <a:off x="245543" y="1600200"/>
            <a:ext cx="4345791" cy="4790425"/>
          </a:xfrm>
        </p:spPr>
      </p:pic>
      <p:pic>
        <p:nvPicPr>
          <p:cNvPr id="8" name="Picture 7" descr="bil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334" y="1600200"/>
            <a:ext cx="4552666" cy="4790425"/>
          </a:xfrm>
          <a:prstGeom prst="rect">
            <a:avLst/>
          </a:prstGeom>
        </p:spPr>
      </p:pic>
    </p:spTree>
    <p:extLst>
      <p:ext uri="{BB962C8B-B14F-4D97-AF65-F5344CB8AC3E}">
        <p14:creationId xmlns:p14="http://schemas.microsoft.com/office/powerpoint/2010/main" val="29417412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rgbClr val="FF0000"/>
                </a:solidFill>
              </a:rPr>
              <a:t>Diagnosis</a:t>
            </a:r>
            <a:endParaRPr lang="en-US" dirty="0">
              <a:solidFill>
                <a:srgbClr val="FF0000"/>
              </a:solidFill>
            </a:endParaRPr>
          </a:p>
        </p:txBody>
      </p:sp>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9" name="Content Placeholder 8" descr="Screen Shot 2019-06-10 at 4.24.50 PM.jpeg"/>
          <p:cNvPicPr>
            <a:picLocks noGrp="1" noChangeAspect="1"/>
          </p:cNvPicPr>
          <p:nvPr>
            <p:ph idx="1"/>
          </p:nvPr>
        </p:nvPicPr>
        <p:blipFill>
          <a:blip r:embed="rId4">
            <a:extLst>
              <a:ext uri="{28A0092B-C50C-407E-A947-70E740481C1C}">
                <a14:useLocalDpi xmlns:a14="http://schemas.microsoft.com/office/drawing/2010/main" val="0"/>
              </a:ext>
            </a:extLst>
          </a:blip>
          <a:srcRect t="521" b="521"/>
          <a:stretch>
            <a:fillRect/>
          </a:stretch>
        </p:blipFill>
        <p:spPr>
          <a:xfrm>
            <a:off x="283077" y="932887"/>
            <a:ext cx="4065457" cy="5141637"/>
          </a:xfrm>
        </p:spPr>
      </p:pic>
      <p:pic>
        <p:nvPicPr>
          <p:cNvPr id="10" name="Picture 9" descr="mrcp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2846" y="1416370"/>
            <a:ext cx="4523298" cy="4244362"/>
          </a:xfrm>
          <a:prstGeom prst="rect">
            <a:avLst/>
          </a:prstGeom>
        </p:spPr>
      </p:pic>
      <p:sp>
        <p:nvSpPr>
          <p:cNvPr id="11" name="TextBox 10"/>
          <p:cNvSpPr txBox="1"/>
          <p:nvPr/>
        </p:nvSpPr>
        <p:spPr>
          <a:xfrm>
            <a:off x="248642" y="6074524"/>
            <a:ext cx="4962773" cy="646331"/>
          </a:xfrm>
          <a:prstGeom prst="rect">
            <a:avLst/>
          </a:prstGeom>
          <a:noFill/>
        </p:spPr>
        <p:txBody>
          <a:bodyPr wrap="square" rtlCol="0">
            <a:spAutoFit/>
          </a:bodyPr>
          <a:lstStyle/>
          <a:p>
            <a:r>
              <a:rPr lang="en-US" dirty="0"/>
              <a:t>Bismuth-</a:t>
            </a:r>
            <a:r>
              <a:rPr lang="en-US" dirty="0" err="1"/>
              <a:t>Corlette</a:t>
            </a:r>
            <a:r>
              <a:rPr lang="en-US" dirty="0"/>
              <a:t> classification system for </a:t>
            </a:r>
            <a:r>
              <a:rPr lang="en-US" dirty="0" err="1"/>
              <a:t>perihilar</a:t>
            </a:r>
            <a:r>
              <a:rPr lang="en-US" dirty="0"/>
              <a:t> </a:t>
            </a:r>
            <a:r>
              <a:rPr lang="en-US" dirty="0" err="1"/>
              <a:t>cholangiocarcinoma</a:t>
            </a:r>
            <a:r>
              <a:rPr lang="en-US" dirty="0"/>
              <a:t>.</a:t>
            </a:r>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a:t>
            </a:r>
            <a:endParaRPr lang="en-US" dirty="0"/>
          </a:p>
        </p:txBody>
      </p:sp>
      <p:sp>
        <p:nvSpPr>
          <p:cNvPr id="3" name="Content Placeholder 2"/>
          <p:cNvSpPr>
            <a:spLocks noGrp="1"/>
          </p:cNvSpPr>
          <p:nvPr>
            <p:ph idx="1"/>
          </p:nvPr>
        </p:nvSpPr>
        <p:spPr/>
        <p:txBody>
          <a:bodyPr/>
          <a:lstStyle/>
          <a:p>
            <a:r>
              <a:rPr lang="en-US" dirty="0" smtClean="0"/>
              <a:t>Major complications include	</a:t>
            </a:r>
          </a:p>
          <a:p>
            <a:pPr lvl="1"/>
            <a:r>
              <a:rPr lang="en-US" dirty="0" smtClean="0"/>
              <a:t>Sepsis (2.5%)</a:t>
            </a:r>
          </a:p>
          <a:p>
            <a:pPr lvl="1"/>
            <a:r>
              <a:rPr lang="en-US" dirty="0"/>
              <a:t>Hemorrhage(2.5%</a:t>
            </a:r>
            <a:r>
              <a:rPr lang="en-US" dirty="0" smtClean="0"/>
              <a:t>)</a:t>
            </a:r>
          </a:p>
          <a:p>
            <a:pPr lvl="1"/>
            <a:r>
              <a:rPr lang="en-US" dirty="0" smtClean="0"/>
              <a:t>Pleural transgression</a:t>
            </a:r>
          </a:p>
          <a:p>
            <a:pPr lvl="1"/>
            <a:endParaRPr lang="en-US" dirty="0"/>
          </a:p>
        </p:txBody>
      </p:sp>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GI/</a:t>
            </a:r>
            <a:r>
              <a:rPr lang="en-US" dirty="0" err="1" smtClean="0"/>
              <a:t>Hepatobiliary</a:t>
            </a:r>
            <a:r>
              <a:rPr lang="en-US" dirty="0" smtClean="0"/>
              <a:t> services</a:t>
            </a:r>
            <a:endParaRPr lang="en-US" dirty="0"/>
          </a:p>
        </p:txBody>
      </p:sp>
      <p:sp>
        <p:nvSpPr>
          <p:cNvPr id="3" name="Content Placeholder 2"/>
          <p:cNvSpPr>
            <a:spLocks noGrp="1"/>
          </p:cNvSpPr>
          <p:nvPr>
            <p:ph idx="1"/>
          </p:nvPr>
        </p:nvSpPr>
        <p:spPr>
          <a:xfrm>
            <a:off x="630374" y="784106"/>
            <a:ext cx="7754181" cy="1192845"/>
          </a:xfrm>
        </p:spPr>
        <p:txBody>
          <a:bodyPr>
            <a:normAutofit fontScale="85000" lnSpcReduction="20000"/>
          </a:bodyPr>
          <a:lstStyle/>
          <a:p>
            <a:pPr lvl="0"/>
            <a:endParaRPr lang="en-US" dirty="0"/>
          </a:p>
          <a:p>
            <a:pPr lvl="0"/>
            <a:r>
              <a:rPr lang="en-US" i="1" dirty="0" err="1">
                <a:solidFill>
                  <a:srgbClr val="FF0000"/>
                </a:solidFill>
              </a:rPr>
              <a:t>Transjugular</a:t>
            </a:r>
            <a:r>
              <a:rPr lang="en-US" i="1" dirty="0">
                <a:solidFill>
                  <a:srgbClr val="FF0000"/>
                </a:solidFill>
              </a:rPr>
              <a:t> intrahepatic </a:t>
            </a:r>
            <a:r>
              <a:rPr lang="en-US" i="1" dirty="0" err="1">
                <a:solidFill>
                  <a:srgbClr val="FF0000"/>
                </a:solidFill>
              </a:rPr>
              <a:t>portosystemic</a:t>
            </a:r>
            <a:r>
              <a:rPr lang="en-US" i="1" dirty="0">
                <a:solidFill>
                  <a:srgbClr val="FF0000"/>
                </a:solidFill>
              </a:rPr>
              <a:t> shunts(TIPS) including portal vein </a:t>
            </a:r>
            <a:r>
              <a:rPr lang="en-US" i="1" dirty="0" smtClean="0">
                <a:solidFill>
                  <a:srgbClr val="FF0000"/>
                </a:solidFill>
              </a:rPr>
              <a:t>recanalization. </a:t>
            </a:r>
            <a:endParaRPr lang="en-US" dirty="0">
              <a:solidFill>
                <a:srgbClr val="FF0000"/>
              </a:solidFill>
            </a:endParaRPr>
          </a:p>
          <a:p>
            <a:endParaRPr lang="en-US" dirty="0"/>
          </a:p>
        </p:txBody>
      </p:sp>
      <p:pic>
        <p:nvPicPr>
          <p:cNvPr id="4" name="Picture 3" descr="Screen Shot 2019-07-11 at 3.09.43 AM.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7" y="2133909"/>
            <a:ext cx="2586983" cy="4110544"/>
          </a:xfrm>
          <a:prstGeom prst="rect">
            <a:avLst/>
          </a:prstGeom>
        </p:spPr>
      </p:pic>
      <p:pic>
        <p:nvPicPr>
          <p:cNvPr id="5" name="Picture 4" descr="Screen Shot 2019-05-24 at 4.04.22 P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879" y="3287218"/>
            <a:ext cx="3481138" cy="3570782"/>
          </a:xfrm>
          <a:prstGeom prst="rect">
            <a:avLst/>
          </a:prstGeom>
        </p:spPr>
      </p:pic>
      <p:pic>
        <p:nvPicPr>
          <p:cNvPr id="7" name="Picture 6" descr="Screen Shot 2019-07-11 at 4.25.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9" y="1929828"/>
            <a:ext cx="4051788" cy="2714780"/>
          </a:xfrm>
          <a:prstGeom prst="rect">
            <a:avLst/>
          </a:prstGeom>
        </p:spPr>
      </p:pic>
    </p:spTree>
    <p:extLst>
      <p:ext uri="{BB962C8B-B14F-4D97-AF65-F5344CB8AC3E}">
        <p14:creationId xmlns:p14="http://schemas.microsoft.com/office/powerpoint/2010/main" val="2251729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88"/>
            <a:ext cx="8229600" cy="1143000"/>
          </a:xfrm>
        </p:spPr>
        <p:txBody>
          <a:bodyPr/>
          <a:lstStyle/>
          <a:p>
            <a:r>
              <a:rPr lang="en-US" dirty="0" smtClean="0"/>
              <a:t>Other GI/</a:t>
            </a:r>
            <a:r>
              <a:rPr lang="en-US" dirty="0" err="1" smtClean="0"/>
              <a:t>Hepatobiliary</a:t>
            </a:r>
            <a:r>
              <a:rPr lang="en-US" dirty="0" smtClean="0"/>
              <a:t> services</a:t>
            </a:r>
            <a:endParaRPr lang="en-US" dirty="0"/>
          </a:p>
        </p:txBody>
      </p:sp>
      <p:sp>
        <p:nvSpPr>
          <p:cNvPr id="3" name="Content Placeholder 2"/>
          <p:cNvSpPr>
            <a:spLocks noGrp="1"/>
          </p:cNvSpPr>
          <p:nvPr>
            <p:ph idx="1"/>
          </p:nvPr>
        </p:nvSpPr>
        <p:spPr>
          <a:xfrm>
            <a:off x="612588" y="888067"/>
            <a:ext cx="8229600" cy="1148976"/>
          </a:xfrm>
        </p:spPr>
        <p:txBody>
          <a:bodyPr>
            <a:normAutofit fontScale="77500" lnSpcReduction="20000"/>
          </a:bodyPr>
          <a:lstStyle/>
          <a:p>
            <a:pPr lvl="0"/>
            <a:r>
              <a:rPr lang="en-US" i="1" dirty="0" err="1">
                <a:solidFill>
                  <a:srgbClr val="FF0000"/>
                </a:solidFill>
              </a:rPr>
              <a:t>Transarterial</a:t>
            </a:r>
            <a:r>
              <a:rPr lang="en-US" i="1" dirty="0">
                <a:solidFill>
                  <a:srgbClr val="FF0000"/>
                </a:solidFill>
              </a:rPr>
              <a:t> Chemoembolization for Hepatocellular carcinoma and Liver metastasis. </a:t>
            </a:r>
            <a:endParaRPr lang="en-US" i="1" dirty="0" smtClean="0">
              <a:solidFill>
                <a:srgbClr val="FF0000"/>
              </a:solidFill>
            </a:endParaRPr>
          </a:p>
          <a:p>
            <a:pPr lvl="0"/>
            <a:r>
              <a:rPr lang="en-US" i="1" dirty="0" smtClean="0">
                <a:solidFill>
                  <a:srgbClr val="FF0000"/>
                </a:solidFill>
              </a:rPr>
              <a:t>Microwave Ablation.</a:t>
            </a:r>
            <a:endParaRPr lang="en-US" dirty="0">
              <a:solidFill>
                <a:srgbClr val="FF0000"/>
              </a:solidFill>
            </a:endParaRPr>
          </a:p>
          <a:p>
            <a:endParaRPr lang="en-US" dirty="0"/>
          </a:p>
        </p:txBody>
      </p:sp>
      <p:pic>
        <p:nvPicPr>
          <p:cNvPr id="4" name="Picture 3" descr="CKK1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09988"/>
            <a:ext cx="4002398" cy="2841998"/>
          </a:xfrm>
          <a:prstGeom prst="rect">
            <a:avLst/>
          </a:prstGeom>
        </p:spPr>
      </p:pic>
      <p:pic>
        <p:nvPicPr>
          <p:cNvPr id="6" name="Content Placeholder 3" descr="CKK3 (1).jpg"/>
          <p:cNvPicPr>
            <a:picLocks noChangeAspect="1"/>
          </p:cNvPicPr>
          <p:nvPr/>
        </p:nvPicPr>
        <p:blipFill>
          <a:blip r:embed="rId3">
            <a:extLst>
              <a:ext uri="{28A0092B-C50C-407E-A947-70E740481C1C}">
                <a14:useLocalDpi xmlns:a14="http://schemas.microsoft.com/office/drawing/2010/main" val="0"/>
              </a:ext>
            </a:extLst>
          </a:blip>
          <a:srcRect t="3834" b="3834"/>
          <a:stretch>
            <a:fillRect/>
          </a:stretch>
        </p:blipFill>
        <p:spPr>
          <a:xfrm>
            <a:off x="4728540" y="2037043"/>
            <a:ext cx="4232275" cy="4297362"/>
          </a:xfrm>
          <a:prstGeom prst="rect">
            <a:avLst/>
          </a:prstGeom>
        </p:spPr>
      </p:pic>
    </p:spTree>
    <p:extLst>
      <p:ext uri="{BB962C8B-B14F-4D97-AF65-F5344CB8AC3E}">
        <p14:creationId xmlns:p14="http://schemas.microsoft.com/office/powerpoint/2010/main" val="11050382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GI/</a:t>
            </a:r>
            <a:r>
              <a:rPr lang="en-US" dirty="0" err="1"/>
              <a:t>Hepatobiliary</a:t>
            </a:r>
            <a:r>
              <a:rPr lang="en-US" dirty="0"/>
              <a:t> services</a:t>
            </a:r>
          </a:p>
        </p:txBody>
      </p:sp>
      <p:sp>
        <p:nvSpPr>
          <p:cNvPr id="3" name="Content Placeholder 2"/>
          <p:cNvSpPr>
            <a:spLocks noGrp="1"/>
          </p:cNvSpPr>
          <p:nvPr>
            <p:ph idx="1"/>
          </p:nvPr>
        </p:nvSpPr>
        <p:spPr>
          <a:xfrm>
            <a:off x="130814" y="1541159"/>
            <a:ext cx="4159624" cy="4525963"/>
          </a:xfrm>
        </p:spPr>
        <p:txBody>
          <a:bodyPr>
            <a:normAutofit fontScale="77500" lnSpcReduction="20000"/>
          </a:bodyPr>
          <a:lstStyle/>
          <a:p>
            <a:pPr lvl="0"/>
            <a:r>
              <a:rPr lang="en-US" i="1" dirty="0"/>
              <a:t>Management of Portal Hypertension including </a:t>
            </a:r>
            <a:endParaRPr lang="en-US" dirty="0"/>
          </a:p>
          <a:p>
            <a:pPr lvl="1"/>
            <a:r>
              <a:rPr lang="en-US" i="1" dirty="0" err="1"/>
              <a:t>Transjugular</a:t>
            </a:r>
            <a:r>
              <a:rPr lang="en-US" i="1" dirty="0"/>
              <a:t> Liver biopsy with </a:t>
            </a:r>
            <a:r>
              <a:rPr lang="en-US" i="1" dirty="0" err="1"/>
              <a:t>portosystemic</a:t>
            </a:r>
            <a:r>
              <a:rPr lang="en-US" i="1" dirty="0"/>
              <a:t> and hepatic venous pressure gradient assessment </a:t>
            </a:r>
            <a:endParaRPr lang="en-US" dirty="0"/>
          </a:p>
          <a:p>
            <a:pPr lvl="1"/>
            <a:r>
              <a:rPr lang="en-US" i="1" dirty="0"/>
              <a:t>Coil/Plug/Balloon assisted Retrograde </a:t>
            </a:r>
            <a:r>
              <a:rPr lang="en-US" i="1" dirty="0" err="1"/>
              <a:t>transvenous</a:t>
            </a:r>
            <a:r>
              <a:rPr lang="en-US" i="1" dirty="0"/>
              <a:t> obliteration(BRTO) of gastric </a:t>
            </a:r>
            <a:r>
              <a:rPr lang="en-US" i="1" dirty="0" err="1"/>
              <a:t>varices</a:t>
            </a:r>
            <a:r>
              <a:rPr lang="en-US" i="1" dirty="0"/>
              <a:t>.</a:t>
            </a:r>
            <a:endParaRPr lang="en-US" dirty="0"/>
          </a:p>
          <a:p>
            <a:pPr lvl="1"/>
            <a:r>
              <a:rPr lang="en-US" i="1" dirty="0"/>
              <a:t>Portal vein embolization. </a:t>
            </a:r>
            <a:endParaRPr lang="en-US" dirty="0"/>
          </a:p>
          <a:p>
            <a:pPr lvl="0"/>
            <a:r>
              <a:rPr lang="en-US" i="1" dirty="0" err="1"/>
              <a:t>Percutanoeus</a:t>
            </a:r>
            <a:r>
              <a:rPr lang="en-US" i="1" dirty="0"/>
              <a:t> </a:t>
            </a:r>
            <a:r>
              <a:rPr lang="en-US" i="1" dirty="0" err="1"/>
              <a:t>Cholecystostomy</a:t>
            </a:r>
            <a:r>
              <a:rPr lang="en-US" i="1" dirty="0"/>
              <a:t>(Gallbladder drainage). </a:t>
            </a:r>
            <a:endParaRPr lang="en-US" dirty="0"/>
          </a:p>
          <a:p>
            <a:endParaRPr lang="en-US" dirty="0"/>
          </a:p>
        </p:txBody>
      </p:sp>
      <p:pic>
        <p:nvPicPr>
          <p:cNvPr id="4" name="Picture 3" descr="Screen Shot 2016-10-31 at 6.59.10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0438" y="1810100"/>
            <a:ext cx="4651303" cy="4096174"/>
          </a:xfrm>
          <a:prstGeom prst="rect">
            <a:avLst/>
          </a:prstGeom>
        </p:spPr>
      </p:pic>
    </p:spTree>
    <p:extLst>
      <p:ext uri="{BB962C8B-B14F-4D97-AF65-F5344CB8AC3E}">
        <p14:creationId xmlns:p14="http://schemas.microsoft.com/office/powerpoint/2010/main" val="1079284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sp>
        <p:nvSpPr>
          <p:cNvPr id="3" name="Content Placeholder 2"/>
          <p:cNvSpPr>
            <a:spLocks noGrp="1"/>
          </p:cNvSpPr>
          <p:nvPr>
            <p:ph idx="1"/>
          </p:nvPr>
        </p:nvSpPr>
        <p:spPr/>
        <p:txBody>
          <a:bodyPr>
            <a:normAutofit/>
          </a:bodyPr>
          <a:lstStyle/>
          <a:p>
            <a:pPr marL="0" indent="0">
              <a:buNone/>
            </a:pPr>
            <a:r>
              <a:rPr lang="en-US" b="1" dirty="0"/>
              <a:t>Hammed </a:t>
            </a:r>
            <a:r>
              <a:rPr lang="en-US" b="1" dirty="0" err="1"/>
              <a:t>Ninalowo</a:t>
            </a:r>
            <a:r>
              <a:rPr lang="en-US" b="1" dirty="0"/>
              <a:t> MD, </a:t>
            </a:r>
            <a:r>
              <a:rPr lang="en-US" b="1" dirty="0" smtClean="0"/>
              <a:t>DABR </a:t>
            </a:r>
            <a:r>
              <a:rPr lang="en-US" b="1" dirty="0"/>
              <a:t>IR/DR</a:t>
            </a:r>
          </a:p>
          <a:p>
            <a:pPr marL="0" indent="0">
              <a:buNone/>
            </a:pPr>
            <a:r>
              <a:rPr lang="en-US" sz="2600" dirty="0"/>
              <a:t>Consultant Vascular/Interventional Radiologist and Interventional Oncology.</a:t>
            </a:r>
          </a:p>
          <a:p>
            <a:pPr marL="0" indent="0">
              <a:buNone/>
            </a:pPr>
            <a:r>
              <a:rPr lang="en-US" sz="2600" dirty="0"/>
              <a:t>Founder and CEO, IRDOCNIGERIA</a:t>
            </a:r>
            <a:r>
              <a:rPr lang="en-US" sz="2600" baseline="30000" dirty="0"/>
              <a:t>TM</a:t>
            </a:r>
            <a:endParaRPr lang="en-US" sz="2600" dirty="0"/>
          </a:p>
          <a:p>
            <a:pPr marL="0" indent="0">
              <a:buNone/>
            </a:pPr>
            <a:r>
              <a:rPr lang="en-US" sz="2600" dirty="0"/>
              <a:t>Attending Physician, </a:t>
            </a:r>
            <a:r>
              <a:rPr lang="en-US" sz="2600" dirty="0" err="1"/>
              <a:t>Geisinger</a:t>
            </a:r>
            <a:r>
              <a:rPr lang="en-US" sz="2600" dirty="0"/>
              <a:t> </a:t>
            </a:r>
            <a:r>
              <a:rPr lang="en-US" sz="2600" dirty="0" smtClean="0"/>
              <a:t>Health System</a:t>
            </a:r>
            <a:r>
              <a:rPr lang="en-US" sz="2600" dirty="0"/>
              <a:t> Pennsylvania, USA</a:t>
            </a:r>
            <a:r>
              <a:rPr lang="en-US" sz="2600" dirty="0" smtClean="0"/>
              <a:t>.</a:t>
            </a:r>
            <a:r>
              <a:rPr lang="en-US" sz="2600" dirty="0"/>
              <a:t> </a:t>
            </a:r>
            <a:endParaRPr lang="en-US" sz="2600" dirty="0" smtClean="0"/>
          </a:p>
          <a:p>
            <a:pPr marL="0" indent="0">
              <a:buNone/>
            </a:pPr>
            <a:r>
              <a:rPr lang="en-US" sz="2600" dirty="0" smtClean="0"/>
              <a:t>Email</a:t>
            </a:r>
            <a:r>
              <a:rPr lang="en-US" sz="2600" dirty="0"/>
              <a:t>: </a:t>
            </a:r>
            <a:r>
              <a:rPr lang="en-US" sz="2600" dirty="0">
                <a:hlinkClick r:id="rId2"/>
              </a:rPr>
              <a:t>hninalowo@</a:t>
            </a:r>
            <a:r>
              <a:rPr lang="en-US" sz="2600" dirty="0" smtClean="0">
                <a:hlinkClick r:id="rId2"/>
              </a:rPr>
              <a:t>irdocnigeria.org</a:t>
            </a:r>
            <a:endParaRPr lang="en-US" sz="2600" dirty="0"/>
          </a:p>
          <a:p>
            <a:pPr marL="0" indent="0">
              <a:buNone/>
            </a:pPr>
            <a:r>
              <a:rPr lang="en-US" sz="2600" dirty="0" smtClean="0"/>
              <a:t>Phone</a:t>
            </a:r>
            <a:r>
              <a:rPr lang="en-US" sz="2600" dirty="0"/>
              <a:t>: 773-716-5062(</a:t>
            </a:r>
            <a:r>
              <a:rPr lang="en-US" sz="2600" dirty="0" err="1"/>
              <a:t>Whatsapp</a:t>
            </a:r>
            <a:r>
              <a:rPr lang="en-US" sz="2600" dirty="0"/>
              <a:t>), +2348055014160</a:t>
            </a:r>
          </a:p>
          <a:p>
            <a:pPr marL="0" indent="0">
              <a:buNone/>
            </a:pPr>
            <a:r>
              <a:rPr lang="en-US" sz="2600" dirty="0"/>
              <a:t>Web:</a:t>
            </a:r>
            <a:r>
              <a:rPr lang="en-US" sz="2600" dirty="0">
                <a:solidFill>
                  <a:srgbClr val="FF0000"/>
                </a:solidFill>
              </a:rPr>
              <a:t> </a:t>
            </a:r>
            <a:r>
              <a:rPr lang="en-US" sz="2600" dirty="0" err="1">
                <a:solidFill>
                  <a:srgbClr val="FF0000"/>
                </a:solidFill>
              </a:rPr>
              <a:t>irdocnigeria.org</a:t>
            </a:r>
            <a:endParaRPr lang="en-US" sz="2600" dirty="0">
              <a:solidFill>
                <a:srgbClr val="FF0000"/>
              </a:solidFill>
            </a:endParaRPr>
          </a:p>
        </p:txBody>
      </p:sp>
    </p:spTree>
    <p:extLst>
      <p:ext uri="{BB962C8B-B14F-4D97-AF65-F5344CB8AC3E}">
        <p14:creationId xmlns:p14="http://schemas.microsoft.com/office/powerpoint/2010/main" val="17436469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solidFill>
                  <a:srgbClr val="FF0000"/>
                </a:solidFill>
              </a:rPr>
              <a:t>Recognition of Variant Biliary Ductal Anatomy</a:t>
            </a:r>
            <a:br>
              <a:rPr lang="en-US" sz="3600" dirty="0">
                <a:solidFill>
                  <a:srgbClr val="FF0000"/>
                </a:solidFill>
              </a:rPr>
            </a:br>
            <a:endParaRPr lang="en-US" sz="3600" dirty="0">
              <a:solidFill>
                <a:srgbClr val="FF0000"/>
              </a:solidFill>
            </a:endParaRPr>
          </a:p>
        </p:txBody>
      </p:sp>
      <p:pic>
        <p:nvPicPr>
          <p:cNvPr id="5" name="Content Placeholder 4" descr="Screen Shot 2019-06-05 at 12.25.01 PM.jpeg"/>
          <p:cNvPicPr>
            <a:picLocks noGrp="1" noChangeAspect="1"/>
          </p:cNvPicPr>
          <p:nvPr>
            <p:ph idx="1"/>
          </p:nvPr>
        </p:nvPicPr>
        <p:blipFill>
          <a:blip r:embed="rId3">
            <a:extLst>
              <a:ext uri="{28A0092B-C50C-407E-A947-70E740481C1C}">
                <a14:useLocalDpi xmlns:a14="http://schemas.microsoft.com/office/drawing/2010/main" val="0"/>
              </a:ext>
            </a:extLst>
          </a:blip>
          <a:srcRect t="2886" b="2886"/>
          <a:stretch>
            <a:fillRect/>
          </a:stretch>
        </p:blipFill>
        <p:spPr>
          <a:xfrm>
            <a:off x="457200" y="1514278"/>
            <a:ext cx="8088313" cy="4525963"/>
          </a:xfrm>
        </p:spPr>
      </p:pic>
      <p:pic>
        <p:nvPicPr>
          <p:cNvPr id="4" name="Picture 3" descr="IRDOC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Importance of evaluation of Imaging</a:t>
            </a:r>
            <a:endParaRPr lang="en-US" dirty="0">
              <a:solidFill>
                <a:srgbClr val="FF0000"/>
              </a:solidFill>
            </a:endParaRPr>
          </a:p>
        </p:txBody>
      </p:sp>
      <p:sp>
        <p:nvSpPr>
          <p:cNvPr id="3" name="Content Placeholder 2"/>
          <p:cNvSpPr>
            <a:spLocks noGrp="1"/>
          </p:cNvSpPr>
          <p:nvPr>
            <p:ph idx="1"/>
          </p:nvPr>
        </p:nvSpPr>
        <p:spPr>
          <a:xfrm>
            <a:off x="457200" y="1600200"/>
            <a:ext cx="4247387" cy="4705841"/>
          </a:xfrm>
        </p:spPr>
        <p:txBody>
          <a:bodyPr>
            <a:normAutofit fontScale="92500" lnSpcReduction="10000"/>
          </a:bodyPr>
          <a:lstStyle/>
          <a:p>
            <a:r>
              <a:rPr lang="en-US" sz="2200" dirty="0"/>
              <a:t>Recognition of Variant Biliary Ductal </a:t>
            </a:r>
            <a:r>
              <a:rPr lang="en-US" sz="2200" dirty="0" smtClean="0"/>
              <a:t>Anatomy</a:t>
            </a:r>
          </a:p>
          <a:p>
            <a:r>
              <a:rPr lang="en-US" sz="2200" dirty="0" smtClean="0"/>
              <a:t>Parenchymal atrophy: Drainage of atrophied segments unlikely to provide benefit in terms of recovery of liver function or decreased bilirubin. </a:t>
            </a:r>
          </a:p>
          <a:p>
            <a:r>
              <a:rPr lang="en-US" sz="2200" dirty="0" smtClean="0"/>
              <a:t>Portal vein status: 80</a:t>
            </a:r>
            <a:r>
              <a:rPr lang="en-US" sz="2200" dirty="0"/>
              <a:t>% of </a:t>
            </a:r>
            <a:r>
              <a:rPr lang="en-US" sz="2200" dirty="0" smtClean="0"/>
              <a:t>blood </a:t>
            </a:r>
            <a:r>
              <a:rPr lang="en-US" sz="2200" dirty="0"/>
              <a:t>supply from </a:t>
            </a:r>
            <a:r>
              <a:rPr lang="en-US" sz="2200" dirty="0" smtClean="0"/>
              <a:t>portal </a:t>
            </a:r>
            <a:r>
              <a:rPr lang="en-US" sz="2200" dirty="0"/>
              <a:t>vein. Therefore, if recovery of liver function is </a:t>
            </a:r>
            <a:r>
              <a:rPr lang="en-US" sz="2200" dirty="0" smtClean="0"/>
              <a:t>the intended </a:t>
            </a:r>
            <a:r>
              <a:rPr lang="en-US" sz="2200" dirty="0"/>
              <a:t>goal of drainage, only liver segments with </a:t>
            </a:r>
            <a:r>
              <a:rPr lang="en-US" sz="2200" dirty="0" smtClean="0"/>
              <a:t>patent portal venous supply should be targeted for drainage. </a:t>
            </a:r>
          </a:p>
          <a:p>
            <a:r>
              <a:rPr lang="en-US" sz="2200" dirty="0" smtClean="0"/>
              <a:t>Ascites</a:t>
            </a:r>
          </a:p>
          <a:p>
            <a:endParaRPr lang="en-US" dirty="0"/>
          </a:p>
        </p:txBody>
      </p:sp>
      <p:pic>
        <p:nvPicPr>
          <p:cNvPr id="4" name="Picture 3" descr="pKEfUu93TeyJfTXiSnrTqg_thumb_16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587" y="2077963"/>
            <a:ext cx="4095592" cy="3091692"/>
          </a:xfrm>
          <a:prstGeom prst="rect">
            <a:avLst/>
          </a:prstGeom>
        </p:spPr>
      </p:pic>
      <p:pic>
        <p:nvPicPr>
          <p:cNvPr id="5" name="Picture 4"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Tree>
    <p:extLst>
      <p:ext uri="{BB962C8B-B14F-4D97-AF65-F5344CB8AC3E}">
        <p14:creationId xmlns:p14="http://schemas.microsoft.com/office/powerpoint/2010/main" val="19297514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When to think IR</a:t>
            </a:r>
            <a:endParaRPr lang="en-US" dirty="0">
              <a:solidFill>
                <a:srgbClr val="FF0000"/>
              </a:solidFill>
            </a:endParaRPr>
          </a:p>
        </p:txBody>
      </p:sp>
      <p:sp>
        <p:nvSpPr>
          <p:cNvPr id="3" name="Content Placeholder 2"/>
          <p:cNvSpPr>
            <a:spLocks noGrp="1"/>
          </p:cNvSpPr>
          <p:nvPr>
            <p:ph idx="1"/>
          </p:nvPr>
        </p:nvSpPr>
        <p:spPr>
          <a:xfrm>
            <a:off x="4246346" y="58397"/>
            <a:ext cx="4339114" cy="2805805"/>
          </a:xfrm>
        </p:spPr>
        <p:txBody>
          <a:bodyPr>
            <a:normAutofit fontScale="92500" lnSpcReduction="20000"/>
          </a:bodyPr>
          <a:lstStyle/>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r>
              <a:rPr lang="en-US" sz="2000" b="1" u="sng" dirty="0" smtClean="0"/>
              <a:t>IDEAL SETTING WITH READILY AVAILABLE ERCP AND IR</a:t>
            </a:r>
          </a:p>
          <a:p>
            <a:r>
              <a:rPr lang="en-US" sz="1800" dirty="0"/>
              <a:t>L</a:t>
            </a:r>
            <a:r>
              <a:rPr lang="en-US" sz="1800" dirty="0" smtClean="0"/>
              <a:t>ow bile duct obstruction (obstruction </a:t>
            </a:r>
            <a:r>
              <a:rPr lang="en-US" sz="1800" dirty="0"/>
              <a:t>of the common bile duct or common hepatic duct not involving the biliary </a:t>
            </a:r>
            <a:r>
              <a:rPr lang="en-US" sz="1800" dirty="0" smtClean="0"/>
              <a:t>confluence or some </a:t>
            </a:r>
            <a:r>
              <a:rPr lang="en-US" sz="1800" dirty="0" err="1" smtClean="0"/>
              <a:t>Billroth</a:t>
            </a:r>
            <a:r>
              <a:rPr lang="en-US" sz="1800" dirty="0" smtClean="0"/>
              <a:t> Type I and II) </a:t>
            </a:r>
            <a:r>
              <a:rPr lang="en-US" sz="1800" dirty="0" smtClean="0">
                <a:sym typeface="Wingdings"/>
              </a:rPr>
              <a:t> ERCP</a:t>
            </a:r>
            <a:endParaRPr lang="en-US" sz="1800" dirty="0" smtClean="0"/>
          </a:p>
        </p:txBody>
      </p:sp>
      <p:pic>
        <p:nvPicPr>
          <p:cNvPr id="4" name="Picture 3" descr="IRDOC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
        <p:nvSpPr>
          <p:cNvPr id="5" name="TextBox 4"/>
          <p:cNvSpPr txBox="1"/>
          <p:nvPr/>
        </p:nvSpPr>
        <p:spPr>
          <a:xfrm>
            <a:off x="4339072" y="2552439"/>
            <a:ext cx="4246388" cy="1200329"/>
          </a:xfrm>
          <a:prstGeom prst="rect">
            <a:avLst/>
          </a:prstGeom>
          <a:noFill/>
        </p:spPr>
        <p:txBody>
          <a:bodyPr wrap="square" rtlCol="0">
            <a:spAutoFit/>
          </a:bodyPr>
          <a:lstStyle/>
          <a:p>
            <a:pPr marL="285750" indent="-285750">
              <a:buFont typeface="Arial"/>
              <a:buChar char="•"/>
            </a:pPr>
            <a:r>
              <a:rPr lang="en-US" dirty="0"/>
              <a:t>High bile duct obstruction (obstruction proximal to or involving the confluence of left and right hepatic </a:t>
            </a:r>
            <a:r>
              <a:rPr lang="en-US" dirty="0" smtClean="0"/>
              <a:t>ducts( Type III or IV)</a:t>
            </a:r>
            <a:r>
              <a:rPr lang="en-US" dirty="0" smtClean="0">
                <a:sym typeface="Wingdings"/>
              </a:rPr>
              <a:t>IR</a:t>
            </a:r>
            <a:endParaRPr lang="en-US" dirty="0"/>
          </a:p>
        </p:txBody>
      </p:sp>
      <p:pic>
        <p:nvPicPr>
          <p:cNvPr id="8" name="Content Placeholder 8" descr="Screen Shot 2019-06-10 at 4.24.50 PM.jpeg"/>
          <p:cNvPicPr>
            <a:picLocks noChangeAspect="1"/>
          </p:cNvPicPr>
          <p:nvPr/>
        </p:nvPicPr>
        <p:blipFill>
          <a:blip r:embed="rId4">
            <a:extLst>
              <a:ext uri="{28A0092B-C50C-407E-A947-70E740481C1C}">
                <a14:useLocalDpi xmlns:a14="http://schemas.microsoft.com/office/drawing/2010/main" val="0"/>
              </a:ext>
            </a:extLst>
          </a:blip>
          <a:srcRect t="521" b="521"/>
          <a:stretch>
            <a:fillRect/>
          </a:stretch>
        </p:blipFill>
        <p:spPr>
          <a:xfrm>
            <a:off x="180889" y="1297868"/>
            <a:ext cx="4065457" cy="5141637"/>
          </a:xfrm>
          <a:prstGeom prst="rect">
            <a:avLst/>
          </a:prstGeom>
        </p:spPr>
      </p:pic>
      <p:sp>
        <p:nvSpPr>
          <p:cNvPr id="6" name="TextBox 5"/>
          <p:cNvSpPr txBox="1"/>
          <p:nvPr/>
        </p:nvSpPr>
        <p:spPr>
          <a:xfrm>
            <a:off x="4496271" y="4092916"/>
            <a:ext cx="3868546" cy="1477328"/>
          </a:xfrm>
          <a:prstGeom prst="rect">
            <a:avLst/>
          </a:prstGeom>
          <a:noFill/>
        </p:spPr>
        <p:txBody>
          <a:bodyPr wrap="square" rtlCol="0">
            <a:spAutoFit/>
          </a:bodyPr>
          <a:lstStyle/>
          <a:p>
            <a:r>
              <a:rPr lang="en-US" b="1" u="sng" dirty="0" smtClean="0"/>
              <a:t>CURRENT STATE IN NIGERIA</a:t>
            </a:r>
            <a:endParaRPr lang="en-US" b="1" u="sng" dirty="0"/>
          </a:p>
          <a:p>
            <a:pPr marL="285750" indent="-285750">
              <a:buFont typeface="Arial"/>
              <a:buChar char="•"/>
            </a:pPr>
            <a:r>
              <a:rPr lang="en-US" dirty="0" smtClean="0"/>
              <a:t>ERCP not readily available in most centers</a:t>
            </a:r>
          </a:p>
          <a:p>
            <a:pPr marL="285750" indent="-285750">
              <a:buFont typeface="Arial"/>
              <a:buChar char="•"/>
            </a:pPr>
            <a:r>
              <a:rPr lang="en-US" dirty="0" smtClean="0"/>
              <a:t>Complex Interventional Radiology also not readily</a:t>
            </a:r>
            <a:endParaRPr lang="en-US" dirty="0"/>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IR tool box in Management of MBDO</a:t>
            </a:r>
            <a:endParaRPr lang="en-US" dirty="0">
              <a:solidFill>
                <a:srgbClr val="FF0000"/>
              </a:solidFill>
            </a:endParaRPr>
          </a:p>
        </p:txBody>
      </p:sp>
      <p:sp>
        <p:nvSpPr>
          <p:cNvPr id="3" name="Content Placeholder 2"/>
          <p:cNvSpPr>
            <a:spLocks noGrp="1"/>
          </p:cNvSpPr>
          <p:nvPr>
            <p:ph idx="1"/>
          </p:nvPr>
        </p:nvSpPr>
        <p:spPr>
          <a:xfrm>
            <a:off x="4635134" y="2218371"/>
            <a:ext cx="4065879" cy="3127731"/>
          </a:xfrm>
        </p:spPr>
        <p:txBody>
          <a:bodyPr>
            <a:normAutofit/>
          </a:bodyPr>
          <a:lstStyle/>
          <a:p>
            <a:r>
              <a:rPr lang="en-US" sz="2400" dirty="0" smtClean="0"/>
              <a:t>Percutaneous </a:t>
            </a:r>
            <a:r>
              <a:rPr lang="en-US" sz="2400" dirty="0" err="1" smtClean="0"/>
              <a:t>transhepatic</a:t>
            </a:r>
            <a:r>
              <a:rPr lang="en-US" sz="2400" dirty="0" smtClean="0"/>
              <a:t> </a:t>
            </a:r>
            <a:r>
              <a:rPr lang="en-US" sz="2400" dirty="0" err="1" smtClean="0"/>
              <a:t>cholangiogram</a:t>
            </a:r>
            <a:r>
              <a:rPr lang="en-US" sz="2400" dirty="0" smtClean="0"/>
              <a:t>(PTC)</a:t>
            </a:r>
          </a:p>
          <a:p>
            <a:r>
              <a:rPr lang="en-US" sz="2400" dirty="0" smtClean="0"/>
              <a:t>Bile </a:t>
            </a:r>
            <a:r>
              <a:rPr lang="en-US" sz="2400" dirty="0"/>
              <a:t>duct biopsy</a:t>
            </a:r>
            <a:r>
              <a:rPr lang="en-US" sz="2400" dirty="0" smtClean="0"/>
              <a:t>.</a:t>
            </a:r>
          </a:p>
          <a:p>
            <a:r>
              <a:rPr lang="en-US" sz="2400" dirty="0" smtClean="0"/>
              <a:t>Percutaneous </a:t>
            </a:r>
            <a:r>
              <a:rPr lang="en-US" sz="2400" dirty="0" err="1"/>
              <a:t>transhepatic</a:t>
            </a:r>
            <a:r>
              <a:rPr lang="en-US" sz="2400" dirty="0"/>
              <a:t> biliary drainage (PTBD)</a:t>
            </a:r>
          </a:p>
          <a:p>
            <a:r>
              <a:rPr lang="en-US" sz="2400" dirty="0"/>
              <a:t>S</a:t>
            </a:r>
            <a:r>
              <a:rPr lang="en-US" sz="2400" dirty="0" smtClean="0"/>
              <a:t>tent placement</a:t>
            </a:r>
            <a:r>
              <a:rPr lang="en-US" sz="2400" dirty="0"/>
              <a:t>.</a:t>
            </a:r>
          </a:p>
        </p:txBody>
      </p:sp>
      <p:pic>
        <p:nvPicPr>
          <p:cNvPr id="4" name="Picture 3" descr="IRDOC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5" name="Picture 4" descr="toolbo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00" y="1417638"/>
            <a:ext cx="4229034" cy="4229034"/>
          </a:xfrm>
          <a:prstGeom prst="rect">
            <a:avLst/>
          </a:prstGeom>
        </p:spPr>
      </p:pic>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0000"/>
                </a:solidFill>
              </a:rPr>
              <a:t>Percutaneous </a:t>
            </a:r>
            <a:r>
              <a:rPr lang="en-US" sz="3200" dirty="0" err="1">
                <a:solidFill>
                  <a:srgbClr val="FF0000"/>
                </a:solidFill>
              </a:rPr>
              <a:t>T</a:t>
            </a:r>
            <a:r>
              <a:rPr lang="en-US" sz="3200" dirty="0" err="1" smtClean="0">
                <a:solidFill>
                  <a:srgbClr val="FF0000"/>
                </a:solidFill>
              </a:rPr>
              <a:t>ranshepatic</a:t>
            </a:r>
            <a:r>
              <a:rPr lang="en-US" sz="3200" dirty="0" smtClean="0">
                <a:solidFill>
                  <a:srgbClr val="FF0000"/>
                </a:solidFill>
              </a:rPr>
              <a:t> </a:t>
            </a:r>
            <a:r>
              <a:rPr lang="en-US" sz="3200" dirty="0" err="1" smtClean="0">
                <a:solidFill>
                  <a:srgbClr val="FF0000"/>
                </a:solidFill>
              </a:rPr>
              <a:t>Cholangiogram</a:t>
            </a:r>
            <a:r>
              <a:rPr lang="en-US" sz="3200" dirty="0" smtClean="0">
                <a:solidFill>
                  <a:srgbClr val="FF0000"/>
                </a:solidFill>
              </a:rPr>
              <a:t>(PTC)</a:t>
            </a:r>
            <a:r>
              <a:rPr lang="en-US" sz="3200" dirty="0" smtClean="0"/>
              <a:t/>
            </a:r>
            <a:br>
              <a:rPr lang="en-US" sz="3200" dirty="0" smtClean="0"/>
            </a:br>
            <a:endParaRPr lang="en-US" sz="3200" dirty="0"/>
          </a:p>
        </p:txBody>
      </p:sp>
      <p:pic>
        <p:nvPicPr>
          <p:cNvPr id="4" name="Picture 3" descr="IRDOC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pic>
        <p:nvPicPr>
          <p:cNvPr id="6" name="Picture 5" descr="Screen Shot 2019-06-05 at 7.26.36 P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02" y="2845465"/>
            <a:ext cx="6247322" cy="3394728"/>
          </a:xfrm>
          <a:prstGeom prst="rect">
            <a:avLst/>
          </a:prstGeom>
        </p:spPr>
      </p:pic>
      <p:pic>
        <p:nvPicPr>
          <p:cNvPr id="8" name="Picture 7" descr="Screen Shot 2019-06-05 at 7.27.24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681" y="1106684"/>
            <a:ext cx="3679157" cy="2253632"/>
          </a:xfrm>
          <a:prstGeom prst="rect">
            <a:avLst/>
          </a:prstGeom>
        </p:spPr>
      </p:pic>
      <p:sp>
        <p:nvSpPr>
          <p:cNvPr id="9" name="TextBox 8"/>
          <p:cNvSpPr txBox="1"/>
          <p:nvPr/>
        </p:nvSpPr>
        <p:spPr>
          <a:xfrm>
            <a:off x="183602" y="1443571"/>
            <a:ext cx="5170391" cy="1200329"/>
          </a:xfrm>
          <a:prstGeom prst="rect">
            <a:avLst/>
          </a:prstGeom>
          <a:noFill/>
        </p:spPr>
        <p:txBody>
          <a:bodyPr wrap="square" rtlCol="0">
            <a:spAutoFit/>
          </a:bodyPr>
          <a:lstStyle/>
          <a:p>
            <a:pPr marL="285750" indent="-285750">
              <a:buFont typeface="Arial"/>
              <a:buChar char="•"/>
            </a:pPr>
            <a:r>
              <a:rPr lang="en-US" dirty="0" err="1" smtClean="0"/>
              <a:t>Flouroscopic</a:t>
            </a:r>
            <a:r>
              <a:rPr lang="en-US" dirty="0" smtClean="0"/>
              <a:t> or Ultrasound guided needle targeting</a:t>
            </a:r>
          </a:p>
          <a:p>
            <a:pPr marL="285750" indent="-285750">
              <a:buFont typeface="Arial"/>
              <a:buChar char="•"/>
            </a:pPr>
            <a:r>
              <a:rPr lang="en-US" dirty="0" smtClean="0"/>
              <a:t>Injection of contrast to define Anatomy</a:t>
            </a:r>
          </a:p>
          <a:p>
            <a:pPr marL="285750" indent="-285750">
              <a:buFont typeface="Arial"/>
              <a:buChar char="•"/>
            </a:pPr>
            <a:r>
              <a:rPr lang="en-US" dirty="0" smtClean="0"/>
              <a:t>Target peripheral duct for Access</a:t>
            </a:r>
            <a:endParaRPr lang="en-US" dirty="0"/>
          </a:p>
        </p:txBody>
      </p:sp>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Percutaneous Biopsy Techniques</a:t>
            </a:r>
            <a:endParaRPr lang="en-US" dirty="0">
              <a:solidFill>
                <a:srgbClr val="FF0000"/>
              </a:solidFill>
            </a:endParaRPr>
          </a:p>
        </p:txBody>
      </p:sp>
      <p:sp>
        <p:nvSpPr>
          <p:cNvPr id="3" name="Content Placeholder 2"/>
          <p:cNvSpPr>
            <a:spLocks noGrp="1"/>
          </p:cNvSpPr>
          <p:nvPr>
            <p:ph idx="1"/>
          </p:nvPr>
        </p:nvSpPr>
        <p:spPr/>
        <p:txBody>
          <a:bodyPr/>
          <a:lstStyle/>
          <a:p>
            <a:r>
              <a:rPr lang="en-US" sz="2800" dirty="0" smtClean="0"/>
              <a:t>Brush cytology</a:t>
            </a:r>
          </a:p>
          <a:p>
            <a:endParaRPr lang="en-US" sz="2800" dirty="0" smtClean="0"/>
          </a:p>
          <a:p>
            <a:r>
              <a:rPr lang="en-US" sz="2800" dirty="0" err="1" smtClean="0"/>
              <a:t>Transluminal</a:t>
            </a:r>
            <a:r>
              <a:rPr lang="en-US" sz="2800" dirty="0" smtClean="0"/>
              <a:t> Needle biopsy</a:t>
            </a:r>
          </a:p>
          <a:p>
            <a:endParaRPr lang="en-US" sz="2800" dirty="0" smtClean="0"/>
          </a:p>
          <a:p>
            <a:r>
              <a:rPr lang="en-US" sz="2800" dirty="0" err="1" smtClean="0"/>
              <a:t>Transluminal</a:t>
            </a:r>
            <a:r>
              <a:rPr lang="en-US" sz="2800" dirty="0" smtClean="0"/>
              <a:t> Forceps biopsy-</a:t>
            </a:r>
            <a:r>
              <a:rPr lang="en-US" sz="2800" dirty="0" err="1" smtClean="0"/>
              <a:t>Flouroscopy</a:t>
            </a:r>
            <a:r>
              <a:rPr lang="en-US" sz="2800" dirty="0" smtClean="0"/>
              <a:t> guided</a:t>
            </a:r>
          </a:p>
          <a:p>
            <a:endParaRPr lang="en-US" sz="2800" dirty="0"/>
          </a:p>
          <a:p>
            <a:endParaRPr lang="en-US" sz="2800" dirty="0" smtClean="0"/>
          </a:p>
          <a:p>
            <a:endParaRPr lang="en-US" dirty="0"/>
          </a:p>
        </p:txBody>
      </p:sp>
      <p:pic>
        <p:nvPicPr>
          <p:cNvPr id="4" name="Picture 3" descr="IRDOC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696" y="6240193"/>
            <a:ext cx="3608303" cy="617806"/>
          </a:xfrm>
          <a:prstGeom prst="rect">
            <a:avLst/>
          </a:prstGeom>
        </p:spPr>
      </p:pic>
    </p:spTree>
    <p:extLst>
      <p:ext uri="{BB962C8B-B14F-4D97-AF65-F5344CB8AC3E}">
        <p14:creationId xmlns:p14="http://schemas.microsoft.com/office/powerpoint/2010/main" val="32378895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39737</TotalTime>
  <Words>1778</Words>
  <Application>Microsoft Macintosh PowerPoint</Application>
  <PresentationFormat>On-screen Show (4:3)</PresentationFormat>
  <Paragraphs>200</Paragraphs>
  <Slides>34</Slides>
  <Notes>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Black</vt:lpstr>
      <vt:lpstr>Role of Interventional Radiology in the Management of Biliary Obstruction and Jaundice</vt:lpstr>
      <vt:lpstr>Causes of Biliary obstruction</vt:lpstr>
      <vt:lpstr>Diagnosis</vt:lpstr>
      <vt:lpstr>Recognition of Variant Biliary Ductal Anatomy </vt:lpstr>
      <vt:lpstr>Importance of evaluation of Imaging</vt:lpstr>
      <vt:lpstr>When to think IR</vt:lpstr>
      <vt:lpstr>IR tool box in Management of MBDO</vt:lpstr>
      <vt:lpstr>Percutaneous Transhepatic Cholangiogram(PTC) </vt:lpstr>
      <vt:lpstr>Percutaneous Biopsy Techniques</vt:lpstr>
      <vt:lpstr>Brush cytology</vt:lpstr>
      <vt:lpstr>Transluminal needle Biopsy</vt:lpstr>
      <vt:lpstr>Transluminal Forceps Biopsy (Fluroscopic)</vt:lpstr>
      <vt:lpstr>Decision Making Metal or plastic stent</vt:lpstr>
      <vt:lpstr>Percutaneous Transhepatic Biliary drainage (PTBD) </vt:lpstr>
      <vt:lpstr>Percutaneous Transhepatic biliary drainage (PTBD) </vt:lpstr>
      <vt:lpstr>Stenting</vt:lpstr>
      <vt:lpstr>78 y/o male with Type I malignant obstruction and jaundice. </vt:lpstr>
      <vt:lpstr>Same patient 6 months later</vt:lpstr>
      <vt:lpstr> Stent complications </vt:lpstr>
      <vt:lpstr>PowerPoint Presentation</vt:lpstr>
      <vt:lpstr>78 y/o female with contained perforation of an inflammed GB underwent open cholecystectomy. Operation complicated by extensive inflammatory tissue.</vt:lpstr>
      <vt:lpstr>8.5 Fr Internal/External catheter placed.  2 weeks later inflammatory markers decreased. Only cystic duct stump seen. </vt:lpstr>
      <vt:lpstr>64 y/o male with h/o pancreatic ca s/p whipple who presented with hepatic abscess with note of occluded common hepatic artery </vt:lpstr>
      <vt:lpstr>Cholangiogram shows connection to the Biliary tree</vt:lpstr>
      <vt:lpstr>CT shows occluded common Hepatic Artery</vt:lpstr>
      <vt:lpstr>Arteriogram showing occlusion of the common hepatic artery</vt:lpstr>
      <vt:lpstr>Hepatic artery Angioplasty</vt:lpstr>
      <vt:lpstr>Post angioplasty</vt:lpstr>
      <vt:lpstr>3 months later</vt:lpstr>
      <vt:lpstr>Complications</vt:lpstr>
      <vt:lpstr>Other GI/Hepatobiliary services</vt:lpstr>
      <vt:lpstr>Other GI/Hepatobiliary services</vt:lpstr>
      <vt:lpstr>Other GI/Hepatobiliary services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HAMMED NINALOWO</dc:creator>
  <cp:lastModifiedBy>HAMMED NINALOWO</cp:lastModifiedBy>
  <cp:revision>481</cp:revision>
  <cp:lastPrinted>2019-07-11T07:14:34Z</cp:lastPrinted>
  <dcterms:created xsi:type="dcterms:W3CDTF">2018-08-27T22:45:25Z</dcterms:created>
  <dcterms:modified xsi:type="dcterms:W3CDTF">2019-07-11T08:31:40Z</dcterms:modified>
</cp:coreProperties>
</file>